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85"/>
  </p:notesMasterIdLst>
  <p:sldIdLst>
    <p:sldId id="256" r:id="rId5"/>
    <p:sldId id="691" r:id="rId6"/>
    <p:sldId id="556" r:id="rId7"/>
    <p:sldId id="606" r:id="rId8"/>
    <p:sldId id="678" r:id="rId9"/>
    <p:sldId id="608" r:id="rId10"/>
    <p:sldId id="609" r:id="rId11"/>
    <p:sldId id="610" r:id="rId12"/>
    <p:sldId id="611" r:id="rId13"/>
    <p:sldId id="612" r:id="rId14"/>
    <p:sldId id="613" r:id="rId15"/>
    <p:sldId id="614" r:id="rId16"/>
    <p:sldId id="615" r:id="rId17"/>
    <p:sldId id="616" r:id="rId18"/>
    <p:sldId id="617" r:id="rId19"/>
    <p:sldId id="618" r:id="rId20"/>
    <p:sldId id="619" r:id="rId21"/>
    <p:sldId id="620" r:id="rId22"/>
    <p:sldId id="621" r:id="rId23"/>
    <p:sldId id="622" r:id="rId24"/>
    <p:sldId id="623" r:id="rId25"/>
    <p:sldId id="624" r:id="rId26"/>
    <p:sldId id="625" r:id="rId27"/>
    <p:sldId id="626" r:id="rId28"/>
    <p:sldId id="627" r:id="rId29"/>
    <p:sldId id="628" r:id="rId30"/>
    <p:sldId id="629" r:id="rId31"/>
    <p:sldId id="630" r:id="rId32"/>
    <p:sldId id="631" r:id="rId33"/>
    <p:sldId id="632" r:id="rId34"/>
    <p:sldId id="633" r:id="rId35"/>
    <p:sldId id="634" r:id="rId36"/>
    <p:sldId id="635" r:id="rId37"/>
    <p:sldId id="636" r:id="rId38"/>
    <p:sldId id="637" r:id="rId39"/>
    <p:sldId id="638" r:id="rId40"/>
    <p:sldId id="639" r:id="rId41"/>
    <p:sldId id="640" r:id="rId42"/>
    <p:sldId id="641" r:id="rId43"/>
    <p:sldId id="642" r:id="rId44"/>
    <p:sldId id="679" r:id="rId45"/>
    <p:sldId id="644" r:id="rId46"/>
    <p:sldId id="645" r:id="rId47"/>
    <p:sldId id="646" r:id="rId48"/>
    <p:sldId id="647" r:id="rId49"/>
    <p:sldId id="681" r:id="rId50"/>
    <p:sldId id="680" r:id="rId51"/>
    <p:sldId id="650" r:id="rId52"/>
    <p:sldId id="651" r:id="rId53"/>
    <p:sldId id="652" r:id="rId54"/>
    <p:sldId id="685" r:id="rId55"/>
    <p:sldId id="654" r:id="rId56"/>
    <p:sldId id="655" r:id="rId57"/>
    <p:sldId id="656" r:id="rId58"/>
    <p:sldId id="657" r:id="rId59"/>
    <p:sldId id="658" r:id="rId60"/>
    <p:sldId id="683" r:id="rId61"/>
    <p:sldId id="682" r:id="rId62"/>
    <p:sldId id="661" r:id="rId63"/>
    <p:sldId id="662" r:id="rId64"/>
    <p:sldId id="663" r:id="rId65"/>
    <p:sldId id="664" r:id="rId66"/>
    <p:sldId id="665" r:id="rId67"/>
    <p:sldId id="686" r:id="rId68"/>
    <p:sldId id="667" r:id="rId69"/>
    <p:sldId id="687" r:id="rId70"/>
    <p:sldId id="688" r:id="rId71"/>
    <p:sldId id="689" r:id="rId72"/>
    <p:sldId id="670" r:id="rId73"/>
    <p:sldId id="690" r:id="rId74"/>
    <p:sldId id="672" r:id="rId75"/>
    <p:sldId id="673" r:id="rId76"/>
    <p:sldId id="674" r:id="rId77"/>
    <p:sldId id="684" r:id="rId78"/>
    <p:sldId id="676" r:id="rId79"/>
    <p:sldId id="677" r:id="rId80"/>
    <p:sldId id="604" r:id="rId81"/>
    <p:sldId id="605" r:id="rId82"/>
    <p:sldId id="495" r:id="rId83"/>
    <p:sldId id="454" r:id="rId84"/>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691"/>
            <p14:sldId id="556"/>
          </p14:sldIdLst>
        </p14:section>
        <p14:section name="Content" id="{31F9149E-C170-4E61-8C32-78FBFFDAEC9C}">
          <p14:sldIdLst>
            <p14:sldId id="606"/>
            <p14:sldId id="678"/>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8"/>
            <p14:sldId id="639"/>
            <p14:sldId id="640"/>
            <p14:sldId id="641"/>
            <p14:sldId id="642"/>
            <p14:sldId id="679"/>
            <p14:sldId id="644"/>
            <p14:sldId id="645"/>
            <p14:sldId id="646"/>
            <p14:sldId id="647"/>
            <p14:sldId id="681"/>
            <p14:sldId id="680"/>
            <p14:sldId id="650"/>
            <p14:sldId id="651"/>
            <p14:sldId id="652"/>
            <p14:sldId id="685"/>
            <p14:sldId id="654"/>
            <p14:sldId id="655"/>
            <p14:sldId id="656"/>
            <p14:sldId id="657"/>
            <p14:sldId id="658"/>
            <p14:sldId id="683"/>
            <p14:sldId id="682"/>
            <p14:sldId id="661"/>
            <p14:sldId id="662"/>
            <p14:sldId id="663"/>
            <p14:sldId id="664"/>
            <p14:sldId id="665"/>
            <p14:sldId id="686"/>
            <p14:sldId id="667"/>
            <p14:sldId id="687"/>
            <p14:sldId id="688"/>
            <p14:sldId id="689"/>
            <p14:sldId id="670"/>
            <p14:sldId id="690"/>
            <p14:sldId id="672"/>
            <p14:sldId id="673"/>
            <p14:sldId id="674"/>
            <p14:sldId id="684"/>
            <p14:sldId id="676"/>
            <p14:sldId id="677"/>
          </p14:sldIdLst>
        </p14:section>
        <p14:section name="Exit" id="{26D33BE0-B19C-465D-8801-1598009CC099}">
          <p14:sldIdLst>
            <p14:sldId id="604"/>
            <p14:sldId id="605"/>
            <p14:sldId id="495"/>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8EE"/>
    <a:srgbClr val="007DDA"/>
    <a:srgbClr val="0971BA"/>
    <a:srgbClr val="343434"/>
    <a:srgbClr val="19396C"/>
    <a:srgbClr val="081C23"/>
    <a:srgbClr val="F15A29"/>
    <a:srgbClr val="92D050"/>
    <a:srgbClr val="AC75D5"/>
    <a:srgbClr val="7F49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89117" autoAdjust="0"/>
  </p:normalViewPr>
  <p:slideViewPr>
    <p:cSldViewPr snapToGrid="0">
      <p:cViewPr varScale="1">
        <p:scale>
          <a:sx n="75" d="100"/>
          <a:sy n="75" d="100"/>
        </p:scale>
        <p:origin x="1134" y="60"/>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slide" Target="slides/slide80.xml"/><Relationship Id="rId89"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viewProps" Target="viewProps.xml"/><Relationship Id="rId9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png>
</file>

<file path=ppt/media/image12.png>
</file>

<file path=ppt/media/image13.png>
</file>

<file path=ppt/media/image14.png>
</file>

<file path=ppt/media/image17.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6/16/2017</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msdn.microsoft.com/en-us/library/dd179467.aspx" TargetMode="External"/><Relationship Id="rId4" Type="http://schemas.openxmlformats.org/officeDocument/2006/relationships/hyperlink" Target="http://msdn.microsoft.com/en-us/library/dd135726.aspx" TargetMode="Externa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msdn.microsoft.com/en-us/library/ee691975.aspx"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msdn.microsoft.com/en-us/library/dd179440.aspx"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msdn.microsoft.com/en-us/library/ee691975.aspx" TargetMode="External"/><Relationship Id="rId4" Type="http://schemas.openxmlformats.org/officeDocument/2006/relationships/hyperlink" Target="http://msdn.microsoft.com/en-us/library/dd179451.aspx"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a:t>
            </a:r>
            <a:r>
              <a:rPr lang="en-US" baseline="0" noProof="0" dirty="0"/>
              <a:t> 1) Interacting with blobs.</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4455864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a:t>
            </a:r>
          </a:p>
          <a:p>
            <a:r>
              <a:rPr lang="en-US" b="0" dirty="0"/>
              <a:t>Understand containers</a:t>
            </a:r>
          </a:p>
          <a:p>
            <a:endParaRPr lang="en-US" b="0" dirty="0"/>
          </a:p>
          <a:p>
            <a:r>
              <a:rPr lang="en-US" b="1" dirty="0"/>
              <a:t>Speaker Notes</a:t>
            </a:r>
          </a:p>
          <a:p>
            <a:endParaRPr lang="en-US" dirty="0"/>
          </a:p>
          <a:p>
            <a:pPr marL="171450" indent="-171450">
              <a:buFont typeface="Arial" pitchFamily="34" charset="0"/>
              <a:buChar char="•"/>
            </a:pPr>
            <a:r>
              <a:rPr lang="en-US" dirty="0"/>
              <a:t>Account can contain unlimited number of containers</a:t>
            </a:r>
          </a:p>
          <a:p>
            <a:pPr marL="171450" indent="-171450">
              <a:buFont typeface="Arial" pitchFamily="34" charset="0"/>
              <a:buChar char="•"/>
            </a:pPr>
            <a:r>
              <a:rPr lang="en-US" dirty="0"/>
              <a:t>Root container useful</a:t>
            </a:r>
            <a:r>
              <a:rPr lang="en-US" baseline="0" dirty="0"/>
              <a:t> when serving Silverlight and flash out of Blob storage. May need to store Cross domain access policy files in root of the domain</a:t>
            </a:r>
          </a:p>
          <a:p>
            <a:endParaRPr lang="en-US" baseline="0" dirty="0"/>
          </a:p>
          <a:p>
            <a:r>
              <a:rPr lang="en-US" b="1" baseline="0" dirty="0"/>
              <a:t>Notes</a:t>
            </a:r>
          </a:p>
          <a:p>
            <a:r>
              <a:rPr lang="en-US" dirty="0"/>
              <a:t>http://msdn.microsoft.com/en-us/library/dd179361.aspx</a:t>
            </a:r>
          </a:p>
          <a:p>
            <a:r>
              <a:rPr lang="en-US" dirty="0"/>
              <a:t>http://msdn.microsoft.com/en-us/library/ee395424.aspx</a:t>
            </a:r>
          </a:p>
          <a:p>
            <a:endParaRPr lang="en-US" dirty="0"/>
          </a:p>
          <a:p>
            <a:r>
              <a:rPr lang="en-NZ" dirty="0"/>
              <a:t>A root container serves as a default container for your storage account. A storage account may have one root container. The root container must be explicitly created and must be named $root.</a:t>
            </a:r>
          </a:p>
          <a:p>
            <a:r>
              <a:rPr lang="en-NZ" dirty="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12</a:t>
            </a:fld>
            <a:endParaRPr lang="en-US" dirty="0"/>
          </a:p>
        </p:txBody>
      </p:sp>
    </p:spTree>
    <p:extLst>
      <p:ext uri="{BB962C8B-B14F-4D97-AF65-F5344CB8AC3E}">
        <p14:creationId xmlns:p14="http://schemas.microsoft.com/office/powerpoint/2010/main" val="523003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a:t>
            </a:r>
          </a:p>
          <a:p>
            <a:r>
              <a:rPr lang="en-US" b="0" dirty="0"/>
              <a:t>Understand containers</a:t>
            </a:r>
          </a:p>
          <a:p>
            <a:endParaRPr lang="en-US" b="0" dirty="0"/>
          </a:p>
          <a:p>
            <a:r>
              <a:rPr lang="en-US" b="1" dirty="0"/>
              <a:t>Speaker Notes</a:t>
            </a:r>
          </a:p>
          <a:p>
            <a:endParaRPr lang="en-US" dirty="0"/>
          </a:p>
          <a:p>
            <a:pPr marL="171450" indent="-171450">
              <a:buFont typeface="Arial" pitchFamily="34" charset="0"/>
              <a:buChar char="•"/>
            </a:pPr>
            <a:r>
              <a:rPr lang="en-US" baseline="0" dirty="0"/>
              <a:t>Metadata is up to 8KB of name value pairs per container</a:t>
            </a:r>
          </a:p>
          <a:p>
            <a:endParaRPr lang="en-US" baseline="0" dirty="0"/>
          </a:p>
          <a:p>
            <a:r>
              <a:rPr lang="en-US" b="1" baseline="0" dirty="0"/>
              <a:t>Notes</a:t>
            </a:r>
          </a:p>
          <a:p>
            <a:r>
              <a:rPr lang="en-US" dirty="0"/>
              <a:t>http://msdn.microsoft.com/en-us/library/dd179361.aspx</a:t>
            </a:r>
          </a:p>
          <a:p>
            <a:r>
              <a:rPr lang="en-US" dirty="0"/>
              <a:t>http://msdn.microsoft.com/en-us/library/ee395424.aspx</a:t>
            </a:r>
          </a:p>
          <a:p>
            <a:endParaRPr lang="en-US" dirty="0"/>
          </a:p>
          <a:p>
            <a:r>
              <a:rPr lang="en-NZ" dirty="0"/>
              <a:t>A root container serves as a default container for your storage account. A storage account may have one root container. The root container must be explicitly created and must be named $root.</a:t>
            </a:r>
          </a:p>
          <a:p>
            <a:r>
              <a:rPr lang="en-NZ" dirty="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13</a:t>
            </a:fld>
            <a:endParaRPr lang="en-US" dirty="0"/>
          </a:p>
        </p:txBody>
      </p:sp>
    </p:spTree>
    <p:extLst>
      <p:ext uri="{BB962C8B-B14F-4D97-AF65-F5344CB8AC3E}">
        <p14:creationId xmlns:p14="http://schemas.microsoft.com/office/powerpoint/2010/main" val="548310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14</a:t>
            </a:fld>
            <a:endParaRPr lang="en-US" dirty="0"/>
          </a:p>
        </p:txBody>
      </p:sp>
    </p:spTree>
    <p:extLst>
      <p:ext uri="{BB962C8B-B14F-4D97-AF65-F5344CB8AC3E}">
        <p14:creationId xmlns:p14="http://schemas.microsoft.com/office/powerpoint/2010/main" val="20039099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15</a:t>
            </a:fld>
            <a:endParaRPr lang="en-US" dirty="0"/>
          </a:p>
        </p:txBody>
      </p:sp>
    </p:spTree>
    <p:extLst>
      <p:ext uri="{BB962C8B-B14F-4D97-AF65-F5344CB8AC3E}">
        <p14:creationId xmlns:p14="http://schemas.microsoft.com/office/powerpoint/2010/main" val="7541211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a:t>
            </a:r>
            <a:r>
              <a:rPr lang="en-US" baseline="0" noProof="0" dirty="0"/>
              <a:t> 2)</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16</a:t>
            </a:fld>
            <a:endParaRPr lang="en-US"/>
          </a:p>
        </p:txBody>
      </p:sp>
    </p:spTree>
    <p:extLst>
      <p:ext uri="{BB962C8B-B14F-4D97-AF65-F5344CB8AC3E}">
        <p14:creationId xmlns:p14="http://schemas.microsoft.com/office/powerpoint/2010/main" val="36167308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17</a:t>
            </a:fld>
            <a:endParaRPr lang="en-US" dirty="0"/>
          </a:p>
        </p:txBody>
      </p:sp>
    </p:spTree>
    <p:extLst>
      <p:ext uri="{BB962C8B-B14F-4D97-AF65-F5344CB8AC3E}">
        <p14:creationId xmlns:p14="http://schemas.microsoft.com/office/powerpoint/2010/main" val="1678903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a:t>Demo 3)</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18</a:t>
            </a:fld>
            <a:endParaRPr lang="en-US"/>
          </a:p>
        </p:txBody>
      </p:sp>
    </p:spTree>
    <p:extLst>
      <p:ext uri="{BB962C8B-B14F-4D97-AF65-F5344CB8AC3E}">
        <p14:creationId xmlns:p14="http://schemas.microsoft.com/office/powerpoint/2010/main" val="22845190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a:t>Slide Objectives</a:t>
            </a:r>
          </a:p>
          <a:p>
            <a:pPr marL="171450" indent="-171450">
              <a:buFont typeface="Arial" pitchFamily="34" charset="0"/>
              <a:buChar char="•"/>
            </a:pPr>
            <a:r>
              <a:rPr lang="en-US" b="0" dirty="0"/>
              <a:t>Understand the hierarchy of Blob storage</a:t>
            </a:r>
          </a:p>
          <a:p>
            <a:endParaRPr lang="en-US" b="0" dirty="0"/>
          </a:p>
          <a:p>
            <a:r>
              <a:rPr lang="en-US" b="1" dirty="0"/>
              <a:t>Speaker Notes</a:t>
            </a:r>
          </a:p>
          <a:p>
            <a:endParaRPr lang="en-US" b="1" dirty="0"/>
          </a:p>
          <a:p>
            <a:pPr marL="171450" indent="-171450">
              <a:buFont typeface="Arial" pitchFamily="34" charset="0"/>
              <a:buChar char="•"/>
            </a:pPr>
            <a:r>
              <a:rPr lang="en-NZ" dirty="0"/>
              <a:t>Put Blob - Creates a new blob or replaces an existing blob within a container.</a:t>
            </a:r>
          </a:p>
          <a:p>
            <a:pPr marL="171450" indent="-171450">
              <a:buFont typeface="Arial" pitchFamily="34" charset="0"/>
              <a:buChar char="•"/>
            </a:pPr>
            <a:r>
              <a:rPr lang="en-NZ" dirty="0"/>
              <a:t>Get Blob - Reads or downloads a blob from the system, including its metadata and properties.</a:t>
            </a:r>
          </a:p>
          <a:p>
            <a:pPr marL="171450" indent="-171450">
              <a:buFont typeface="Arial" pitchFamily="34" charset="0"/>
              <a:buChar char="•"/>
            </a:pPr>
            <a:r>
              <a:rPr lang="en-NZ" dirty="0"/>
              <a:t>Delete Blob - Deletes a blob</a:t>
            </a:r>
          </a:p>
          <a:p>
            <a:pPr marL="171450" indent="-171450">
              <a:buFont typeface="Arial" pitchFamily="34" charset="0"/>
              <a:buChar char="•"/>
            </a:pPr>
            <a:r>
              <a:rPr lang="en-NZ" dirty="0"/>
              <a:t>Copy Blob - Copies a source blob to a destination blob within the same storage account.</a:t>
            </a:r>
          </a:p>
          <a:p>
            <a:pPr marL="171450" indent="-171450">
              <a:buFont typeface="Arial" pitchFamily="34" charset="0"/>
              <a:buChar char="•"/>
            </a:pPr>
            <a:r>
              <a:rPr lang="en-NZ" dirty="0" err="1"/>
              <a:t>SnapShot</a:t>
            </a:r>
            <a:r>
              <a:rPr lang="en-NZ" dirty="0"/>
              <a:t> Blob - The Snapshot Blob operation creates a read-only snapshot of a blob.</a:t>
            </a:r>
          </a:p>
          <a:p>
            <a:pPr marL="171450" indent="-171450">
              <a:buFont typeface="Arial" pitchFamily="34" charset="0"/>
              <a:buChar char="•"/>
            </a:pPr>
            <a:r>
              <a:rPr lang="en-NZ" dirty="0"/>
              <a:t>Lease Blob - Establishes an exclusive one-minute write lock on a blob. To write to a locked blob, a client must provide a lease ID.</a:t>
            </a:r>
          </a:p>
          <a:p>
            <a:pPr marL="171450" indent="-171450">
              <a:buFont typeface="Arial" pitchFamily="34" charset="0"/>
              <a:buChar char="•"/>
            </a:pPr>
            <a:endParaRPr lang="en-NZ" dirty="0"/>
          </a:p>
          <a:p>
            <a:pPr marL="171450" indent="-171450">
              <a:buFont typeface="Arial" pitchFamily="34" charset="0"/>
              <a:buChar char="•"/>
            </a:pPr>
            <a:r>
              <a:rPr lang="en-NZ" dirty="0"/>
              <a:t>Using the REST API for the Blob service, developers can create a hierarchical namespace similar to a file system. </a:t>
            </a:r>
          </a:p>
          <a:p>
            <a:pPr marL="171450" indent="-171450">
              <a:buFont typeface="Arial" pitchFamily="34" charset="0"/>
              <a:buChar char="•"/>
            </a:pPr>
            <a:r>
              <a:rPr lang="en-NZ" dirty="0"/>
              <a:t>Blob names may encode a hierarchy by using a configurable path separator. For example, the blob names </a:t>
            </a:r>
            <a:r>
              <a:rPr lang="en-NZ" i="1" dirty="0" err="1"/>
              <a:t>MyGroup</a:t>
            </a:r>
            <a:r>
              <a:rPr lang="en-NZ" i="1" dirty="0"/>
              <a:t>/MyBlob1</a:t>
            </a:r>
            <a:r>
              <a:rPr lang="en-NZ" dirty="0"/>
              <a:t> and </a:t>
            </a:r>
            <a:r>
              <a:rPr lang="en-NZ" i="1" dirty="0" err="1"/>
              <a:t>MyGroup</a:t>
            </a:r>
            <a:r>
              <a:rPr lang="en-NZ" i="1" dirty="0"/>
              <a:t>/MyBlob2</a:t>
            </a:r>
            <a:r>
              <a:rPr lang="en-NZ" dirty="0"/>
              <a:t> imply a virtual level of organization for blobs. </a:t>
            </a:r>
          </a:p>
          <a:p>
            <a:pPr marL="171450" indent="-171450">
              <a:buFont typeface="Arial" pitchFamily="34" charset="0"/>
              <a:buChar char="•"/>
            </a:pPr>
            <a:r>
              <a:rPr lang="en-NZ" dirty="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a:t>	For example, you can enumerate all blobs organized under </a:t>
            </a:r>
            <a:r>
              <a:rPr lang="en-NZ" i="1" dirty="0" err="1"/>
              <a:t>MyGroup</a:t>
            </a:r>
            <a:r>
              <a:rPr lang="en-NZ" i="1" dirty="0"/>
              <a:t>/</a:t>
            </a:r>
            <a:r>
              <a:rPr lang="en-NZ" dirty="0"/>
              <a:t>.</a:t>
            </a:r>
            <a:endParaRPr lang="en-US" b="1" dirty="0"/>
          </a:p>
          <a:p>
            <a:endParaRPr lang="en-US" b="1" dirty="0"/>
          </a:p>
          <a:p>
            <a:r>
              <a:rPr lang="en-US" b="1" dirty="0"/>
              <a:t>Notes</a:t>
            </a:r>
          </a:p>
          <a:p>
            <a:r>
              <a:rPr lang="en-NZ" dirty="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a:p>
          <a:p>
            <a:r>
              <a:rPr lang="en-NZ" dirty="0"/>
              <a:t>Block blobs, which are optimized for streaming. This type of blob is the only blob type available with versions prior to 2009-09-19.</a:t>
            </a:r>
          </a:p>
          <a:p>
            <a:endParaRPr lang="en-NZ" dirty="0"/>
          </a:p>
          <a:p>
            <a:endParaRPr lang="en-NZ" dirty="0"/>
          </a:p>
          <a:p>
            <a:r>
              <a:rPr lang="en-NZ" dirty="0"/>
              <a:t>Page blobs, which are optimized for random read/write operations and which provide the ability to write to a range of bytes in a blob. Page blobs are available only with version 2009-09-19.</a:t>
            </a:r>
          </a:p>
          <a:p>
            <a:endParaRPr lang="en-NZ" dirty="0"/>
          </a:p>
          <a:p>
            <a:endParaRPr lang="en-NZ" dirty="0"/>
          </a:p>
          <a:p>
            <a:r>
              <a:rPr lang="en-NZ" dirty="0"/>
              <a:t>Containers and blobs support user-defined metadata in the form of name-value pairs specified as headers on a request operation.</a:t>
            </a:r>
          </a:p>
          <a:p>
            <a:endParaRPr lang="en-NZ" dirty="0"/>
          </a:p>
          <a:p>
            <a:r>
              <a:rPr lang="en-NZ" dirty="0"/>
              <a:t>Using the REST API for the Blob service, developers can create a hierarchical namespace similar to a file system. Blob names may encode a hierarchy by using a configurable path separator. For example, the blob names </a:t>
            </a:r>
            <a:r>
              <a:rPr lang="en-NZ" dirty="0" err="1"/>
              <a:t>MyGroup</a:t>
            </a:r>
            <a:r>
              <a:rPr lang="en-NZ" dirty="0"/>
              <a:t>/MyBlob1 and </a:t>
            </a:r>
            <a:r>
              <a:rPr lang="en-NZ" dirty="0" err="1"/>
              <a:t>MyGroup</a:t>
            </a:r>
            <a:r>
              <a:rPr lang="en-NZ" dirty="0"/>
              <a:t>/MyBlob2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dirty="0" err="1"/>
              <a:t>MyGroup</a:t>
            </a:r>
            <a:r>
              <a:rPr lang="en-NZ" dirty="0"/>
              <a:t>/.</a:t>
            </a:r>
          </a:p>
          <a:p>
            <a:endParaRPr lang="en-NZ" dirty="0"/>
          </a:p>
          <a:p>
            <a:r>
              <a:rPr lang="en-NZ" dirty="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a:p>
          <a:p>
            <a:r>
              <a:rPr lang="en-NZ" dirty="0"/>
              <a:t>Page blobs are created and initialized with a maximum size with a call to Put Blob. To write content to a page blob, you call the Put Page operation. The maximum size currently supported for a page blob is 1 TB.</a:t>
            </a:r>
          </a:p>
          <a:p>
            <a:endParaRPr lang="en-NZ" dirty="0"/>
          </a:p>
          <a:p>
            <a:r>
              <a:rPr lang="en-NZ" dirty="0"/>
              <a:t>Blobs support conditional update operations that may be useful for concurrency control and efficient uploading. </a:t>
            </a:r>
          </a:p>
          <a:p>
            <a:endParaRPr lang="en-NZ" dirty="0"/>
          </a:p>
          <a:p>
            <a:r>
              <a:rPr lang="en-NZ" dirty="0"/>
              <a:t>Blobs can be read by calling the Get Blob operation. A client may read the entire blob, or an arbitrary range of bytes. </a:t>
            </a:r>
          </a:p>
          <a:p>
            <a:endParaRPr lang="en-NZ" dirty="0"/>
          </a:p>
          <a:p>
            <a:r>
              <a:rPr lang="en-NZ" dirty="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19</a:t>
            </a:fld>
            <a:endParaRPr lang="en-US" dirty="0"/>
          </a:p>
        </p:txBody>
      </p:sp>
    </p:spTree>
    <p:extLst>
      <p:ext uri="{BB962C8B-B14F-4D97-AF65-F5344CB8AC3E}">
        <p14:creationId xmlns:p14="http://schemas.microsoft.com/office/powerpoint/2010/main" val="958168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20</a:t>
            </a:fld>
            <a:endParaRPr lang="en-US" dirty="0"/>
          </a:p>
        </p:txBody>
      </p:sp>
    </p:spTree>
    <p:extLst>
      <p:ext uri="{BB962C8B-B14F-4D97-AF65-F5344CB8AC3E}">
        <p14:creationId xmlns:p14="http://schemas.microsoft.com/office/powerpoint/2010/main" val="699754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14995050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a:t>
            </a:r>
          </a:p>
          <a:p>
            <a:r>
              <a:rPr lang="en-US" b="0" dirty="0"/>
              <a:t>Understand basics of listing blobs in a container</a:t>
            </a:r>
          </a:p>
          <a:p>
            <a:endParaRPr lang="en-US" b="0" dirty="0"/>
          </a:p>
          <a:p>
            <a:r>
              <a:rPr lang="en-US" b="1" dirty="0"/>
              <a:t>Speaker Notes</a:t>
            </a:r>
          </a:p>
          <a:p>
            <a:endParaRPr lang="en-US" dirty="0"/>
          </a:p>
          <a:p>
            <a:pPr marL="171450" indent="-171450">
              <a:buFont typeface="Arial" pitchFamily="34" charset="0"/>
              <a:buChar char="•"/>
            </a:pPr>
            <a:r>
              <a:rPr lang="en-NZ" dirty="0"/>
              <a:t>The </a:t>
            </a:r>
            <a:r>
              <a:rPr lang="en-NZ" b="1" dirty="0"/>
              <a:t>List Blobs</a:t>
            </a:r>
            <a:r>
              <a:rPr lang="en-NZ" dirty="0"/>
              <a:t> operation enumerates the list of blobs under the specified container.</a:t>
            </a:r>
          </a:p>
          <a:p>
            <a:pPr marL="171450" indent="-171450">
              <a:buFont typeface="Arial" pitchFamily="34" charset="0"/>
              <a:buChar char="•"/>
            </a:pPr>
            <a:r>
              <a:rPr lang="en-NZ" dirty="0"/>
              <a:t>Can include uncommitted</a:t>
            </a:r>
            <a:r>
              <a:rPr lang="en-NZ" baseline="0" dirty="0"/>
              <a:t> Blobs- see discussion on Blocks and Block Lists</a:t>
            </a:r>
          </a:p>
          <a:p>
            <a:pPr marL="171450" indent="-171450">
              <a:buFont typeface="Arial" pitchFamily="34" charset="0"/>
              <a:buChar char="•"/>
            </a:pPr>
            <a:r>
              <a:rPr lang="en-NZ" baseline="0" dirty="0"/>
              <a:t>Can include snapshots</a:t>
            </a:r>
          </a:p>
          <a:p>
            <a:pPr marL="171450" indent="-171450">
              <a:buFont typeface="Arial" pitchFamily="34" charset="0"/>
              <a:buChar char="•"/>
            </a:pPr>
            <a:endParaRPr lang="en-US" baseline="0" dirty="0"/>
          </a:p>
          <a:p>
            <a:r>
              <a:rPr lang="en-US" b="1" baseline="0" dirty="0"/>
              <a:t>Notes</a:t>
            </a:r>
          </a:p>
          <a:p>
            <a:r>
              <a:rPr lang="en-US" dirty="0"/>
              <a:t>http://msdn.microsoft.com/en-us/library/dd135734.aspx</a:t>
            </a:r>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21</a:t>
            </a:fld>
            <a:endParaRPr lang="en-US" dirty="0"/>
          </a:p>
        </p:txBody>
      </p:sp>
    </p:spTree>
    <p:extLst>
      <p:ext uri="{BB962C8B-B14F-4D97-AF65-F5344CB8AC3E}">
        <p14:creationId xmlns:p14="http://schemas.microsoft.com/office/powerpoint/2010/main" val="24744218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22</a:t>
            </a:fld>
            <a:endParaRPr lang="en-US" dirty="0"/>
          </a:p>
        </p:txBody>
      </p:sp>
    </p:spTree>
    <p:extLst>
      <p:ext uri="{BB962C8B-B14F-4D97-AF65-F5344CB8AC3E}">
        <p14:creationId xmlns:p14="http://schemas.microsoft.com/office/powerpoint/2010/main" val="14512796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23</a:t>
            </a:fld>
            <a:endParaRPr lang="en-US" dirty="0"/>
          </a:p>
        </p:txBody>
      </p:sp>
    </p:spTree>
    <p:extLst>
      <p:ext uri="{BB962C8B-B14F-4D97-AF65-F5344CB8AC3E}">
        <p14:creationId xmlns:p14="http://schemas.microsoft.com/office/powerpoint/2010/main" val="8379269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24</a:t>
            </a:fld>
            <a:endParaRPr lang="en-US" dirty="0"/>
          </a:p>
        </p:txBody>
      </p:sp>
    </p:spTree>
    <p:extLst>
      <p:ext uri="{BB962C8B-B14F-4D97-AF65-F5344CB8AC3E}">
        <p14:creationId xmlns:p14="http://schemas.microsoft.com/office/powerpoint/2010/main" val="28590357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0" indent="0">
              <a:buFont typeface="Arial" pitchFamily="34" charset="0"/>
              <a:buNone/>
            </a:pPr>
            <a:r>
              <a:rPr lang="en-US" b="1" dirty="0"/>
              <a:t>Slide Objective</a:t>
            </a:r>
          </a:p>
          <a:p>
            <a:pPr marL="171450" indent="-171450">
              <a:buFont typeface="Arial" pitchFamily="34" charset="0"/>
              <a:buChar char="•"/>
            </a:pPr>
            <a:r>
              <a:rPr lang="en-US" dirty="0"/>
              <a:t>Understand</a:t>
            </a:r>
            <a:r>
              <a:rPr lang="en-US" baseline="0" dirty="0"/>
              <a:t> uploading a block blob</a:t>
            </a:r>
          </a:p>
          <a:p>
            <a:pPr marL="0" indent="0">
              <a:buFont typeface="Arial" pitchFamily="34" charset="0"/>
              <a:buNone/>
            </a:pPr>
            <a:endParaRPr lang="en-US" baseline="0" dirty="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a:t>VALUE PROP</a:t>
            </a:r>
          </a:p>
          <a:p>
            <a:pPr marL="0" indent="0">
              <a:buFont typeface="Arial" pitchFamily="34" charset="0"/>
              <a:buNone/>
            </a:pPr>
            <a:r>
              <a:rPr lang="en-US" i="1" dirty="0"/>
              <a:t>Block blobs let you upload large blobs efficiently. Block blobs are comprised of blocks, each of which is identified by a block ID.</a:t>
            </a:r>
            <a:endParaRPr lang="en-US" i="1" baseline="0" dirty="0"/>
          </a:p>
          <a:p>
            <a:pPr marL="0" indent="0">
              <a:buFont typeface="Arial" pitchFamily="34" charset="0"/>
              <a:buNone/>
            </a:pPr>
            <a:endParaRPr lang="en-US" baseline="0" dirty="0"/>
          </a:p>
          <a:p>
            <a:pPr marL="0" indent="0">
              <a:buFont typeface="Arial" pitchFamily="34" charset="0"/>
              <a:buNone/>
            </a:pPr>
            <a:r>
              <a:rPr lang="en-US" b="1" baseline="0" dirty="0"/>
              <a:t>Speaking notes</a:t>
            </a:r>
          </a:p>
          <a:p>
            <a:pPr marL="285750" indent="-285750">
              <a:buFont typeface="Arial" pitchFamily="34" charset="0"/>
              <a:buChar char="•"/>
            </a:pPr>
            <a:r>
              <a:rPr lang="en-US" dirty="0"/>
              <a:t>When you upload a block to a blob in your storage account, it is associated with the specified block blob, but it does not become part of the blob until you commit a list of blocks that includes the new block's ID. </a:t>
            </a:r>
          </a:p>
          <a:p>
            <a:pPr marL="285750" indent="-285750">
              <a:buFont typeface="Arial" pitchFamily="34" charset="0"/>
              <a:buChar char="•"/>
            </a:pPr>
            <a:r>
              <a:rPr lang="en-US" dirty="0"/>
              <a:t>New blocks remain in an uncommitted state until they are specifically committed or discarded. </a:t>
            </a:r>
          </a:p>
          <a:p>
            <a:pPr marL="285750" indent="-285750">
              <a:buFont typeface="Arial" pitchFamily="34" charset="0"/>
              <a:buChar char="•"/>
            </a:pPr>
            <a:r>
              <a:rPr lang="en-US" dirty="0"/>
              <a:t>Writing a block does not update the last modified time of an existing blob.</a:t>
            </a:r>
          </a:p>
          <a:p>
            <a:pPr marL="285750" indent="-285750">
              <a:buFont typeface="Arial" pitchFamily="34" charset="0"/>
              <a:buChar char="•"/>
            </a:pPr>
            <a:r>
              <a:rPr lang="en-US" dirty="0"/>
              <a:t>With a block blob, you can upload multiple blocks in parallel to decrease upload time. </a:t>
            </a:r>
          </a:p>
          <a:p>
            <a:pPr marL="285750" indent="-285750">
              <a:buFont typeface="Arial" pitchFamily="34" charset="0"/>
              <a:buChar char="•"/>
            </a:pPr>
            <a:r>
              <a:rPr lang="en-US" dirty="0"/>
              <a:t>Each block can include an MD5 hash to verify the transfer, so you can track upload progress and re-send blocks as needed. </a:t>
            </a:r>
          </a:p>
          <a:p>
            <a:pPr marL="285750" indent="-285750">
              <a:buFont typeface="Arial" pitchFamily="34" charset="0"/>
              <a:buChar char="•"/>
            </a:pPr>
            <a:r>
              <a:rPr lang="en-US" dirty="0"/>
              <a:t>You can upload blocks in any order, and determine their sequence in the final block list commitment step.</a:t>
            </a:r>
          </a:p>
          <a:p>
            <a:pPr marL="0" indent="0">
              <a:buFont typeface="Arial" pitchFamily="34" charset="0"/>
              <a:buNone/>
            </a:pPr>
            <a:endParaRPr lang="en-US" dirty="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a:t>Notes</a:t>
            </a:r>
          </a:p>
          <a:p>
            <a:pPr marL="0" indent="0">
              <a:buFont typeface="Arial" pitchFamily="34" charset="0"/>
              <a:buNone/>
            </a:pPr>
            <a:endParaRPr lang="en-US" dirty="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25</a:t>
            </a:fld>
            <a:endParaRPr lang="en-US" dirty="0"/>
          </a:p>
        </p:txBody>
      </p:sp>
    </p:spTree>
    <p:extLst>
      <p:ext uri="{BB962C8B-B14F-4D97-AF65-F5344CB8AC3E}">
        <p14:creationId xmlns:p14="http://schemas.microsoft.com/office/powerpoint/2010/main" val="8079119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26</a:t>
            </a:fld>
            <a:endParaRPr lang="en-US" dirty="0"/>
          </a:p>
        </p:txBody>
      </p:sp>
    </p:spTree>
    <p:extLst>
      <p:ext uri="{BB962C8B-B14F-4D97-AF65-F5344CB8AC3E}">
        <p14:creationId xmlns:p14="http://schemas.microsoft.com/office/powerpoint/2010/main" val="11977893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itchFamily="34" charset="0"/>
              <a:buNone/>
            </a:pPr>
            <a:r>
              <a:rPr lang="en-US" b="1" dirty="0"/>
              <a:t>Slide Objective</a:t>
            </a:r>
          </a:p>
          <a:p>
            <a:pPr marL="171450" indent="-171450">
              <a:buFont typeface="Arial" pitchFamily="34" charset="0"/>
              <a:buChar char="•"/>
            </a:pPr>
            <a:r>
              <a:rPr lang="en-US" dirty="0"/>
              <a:t>Understand</a:t>
            </a:r>
            <a:r>
              <a:rPr lang="en-US" baseline="0" dirty="0"/>
              <a:t> page blob</a:t>
            </a:r>
          </a:p>
          <a:p>
            <a:pPr marL="0" indent="0">
              <a:buFont typeface="Arial" pitchFamily="34" charset="0"/>
              <a:buNone/>
            </a:pPr>
            <a:endParaRPr lang="en-US" baseline="0" dirty="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a:t>VALUE PROP</a:t>
            </a:r>
          </a:p>
          <a:p>
            <a:pPr marL="0" indent="0">
              <a:buFont typeface="Arial" pitchFamily="34" charset="0"/>
              <a:buNone/>
            </a:pPr>
            <a:r>
              <a:rPr lang="en-US" i="1" dirty="0"/>
              <a:t>Page blobs are a collection of 512-byte pages optimized for random read and write operations.</a:t>
            </a:r>
            <a:endParaRPr lang="en-US" i="1" baseline="0" dirty="0"/>
          </a:p>
          <a:p>
            <a:pPr marL="0" indent="0">
              <a:buFont typeface="Arial" pitchFamily="34" charset="0"/>
              <a:buNone/>
            </a:pPr>
            <a:endParaRPr lang="en-US" baseline="0" dirty="0"/>
          </a:p>
          <a:p>
            <a:pPr marL="0" indent="0">
              <a:buFont typeface="Arial" pitchFamily="34" charset="0"/>
              <a:buNone/>
            </a:pPr>
            <a:r>
              <a:rPr lang="en-US" b="1" baseline="0" dirty="0"/>
              <a:t>Speaking notes</a:t>
            </a:r>
          </a:p>
          <a:p>
            <a:pPr marL="285750" indent="-285750">
              <a:buFont typeface="Arial" pitchFamily="34" charset="0"/>
              <a:buChar char="•"/>
            </a:pPr>
            <a:r>
              <a:rPr lang="en-US" dirty="0"/>
              <a:t>The maximum size for a page blob is 1 TB.</a:t>
            </a:r>
          </a:p>
          <a:p>
            <a:pPr marL="285750" indent="-285750">
              <a:buFont typeface="Arial" pitchFamily="34" charset="0"/>
              <a:buChar char="•"/>
            </a:pPr>
            <a:r>
              <a:rPr lang="en-US" dirty="0"/>
              <a:t>To create a page blob, you initialize the page blob and specify the maximum size the page blob will grow. </a:t>
            </a:r>
          </a:p>
          <a:p>
            <a:pPr marL="285750" indent="-285750">
              <a:buFont typeface="Arial" pitchFamily="34" charset="0"/>
              <a:buChar char="•"/>
            </a:pPr>
            <a:r>
              <a:rPr lang="en-US" dirty="0"/>
              <a:t>To add or update the contents of a page blob, you write a page or pages by specifying an offset and a range that align to 512-byte page boundaries. </a:t>
            </a:r>
          </a:p>
          <a:p>
            <a:pPr marL="285750" indent="-285750">
              <a:buFont typeface="Arial" pitchFamily="34" charset="0"/>
              <a:buChar char="•"/>
            </a:pPr>
            <a:r>
              <a:rPr lang="en-US" dirty="0"/>
              <a:t>A write to a page blob can overwrite just one page, some pages, or up to 4 MB of the page blob. </a:t>
            </a:r>
          </a:p>
          <a:p>
            <a:pPr marL="285750" indent="-285750">
              <a:buFont typeface="Arial" pitchFamily="34" charset="0"/>
              <a:buChar char="•"/>
            </a:pPr>
            <a:r>
              <a:rPr lang="en-US" dirty="0"/>
              <a:t>Writes to page blobs happen in-place and are immediately committed to the blob. </a:t>
            </a:r>
          </a:p>
          <a:p>
            <a:pPr marL="0" indent="0">
              <a:buFont typeface="Arial" pitchFamily="34" charset="0"/>
              <a:buNone/>
            </a:pPr>
            <a:endParaRPr lang="en-US" dirty="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a:t>Notes</a:t>
            </a:r>
          </a:p>
          <a:p>
            <a:pPr marL="0" indent="0">
              <a:buFont typeface="Arial" pitchFamily="34" charset="0"/>
              <a:buNone/>
            </a:pPr>
            <a:endParaRPr lang="en-US" dirty="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Tree>
    <p:extLst>
      <p:ext uri="{BB962C8B-B14F-4D97-AF65-F5344CB8AC3E}">
        <p14:creationId xmlns:p14="http://schemas.microsoft.com/office/powerpoint/2010/main" val="34742188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itchFamily="34" charset="0"/>
              <a:buNone/>
            </a:pPr>
            <a:r>
              <a:rPr lang="en-US" b="1" dirty="0"/>
              <a:t>Slide Objective</a:t>
            </a:r>
          </a:p>
          <a:p>
            <a:pPr marL="171450" indent="-171450">
              <a:buFont typeface="Arial" pitchFamily="34" charset="0"/>
              <a:buChar char="•"/>
            </a:pPr>
            <a:r>
              <a:rPr lang="en-US" dirty="0"/>
              <a:t>Understand</a:t>
            </a:r>
            <a:r>
              <a:rPr lang="en-US" baseline="0" dirty="0"/>
              <a:t> page blob</a:t>
            </a:r>
          </a:p>
          <a:p>
            <a:pPr marL="0" indent="0">
              <a:buFont typeface="Arial" pitchFamily="34" charset="0"/>
              <a:buNone/>
            </a:pPr>
            <a:endParaRPr lang="en-US" baseline="0" dirty="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a:t>VALUE PROP</a:t>
            </a:r>
          </a:p>
          <a:p>
            <a:pPr marL="0" indent="0">
              <a:buFont typeface="Arial" pitchFamily="34" charset="0"/>
              <a:buNone/>
            </a:pPr>
            <a:r>
              <a:rPr lang="en-US" i="1" dirty="0"/>
              <a:t>Page blobs are a collection of 512-byte pages optimized for random read and write operations.</a:t>
            </a:r>
            <a:endParaRPr lang="en-US" i="1" baseline="0" dirty="0"/>
          </a:p>
          <a:p>
            <a:pPr marL="0" indent="0">
              <a:buFont typeface="Arial" pitchFamily="34" charset="0"/>
              <a:buNone/>
            </a:pPr>
            <a:endParaRPr lang="en-US" baseline="0" dirty="0"/>
          </a:p>
          <a:p>
            <a:pPr marL="0" indent="0">
              <a:buFont typeface="Arial" pitchFamily="34" charset="0"/>
              <a:buNone/>
            </a:pPr>
            <a:r>
              <a:rPr lang="en-US" b="1" baseline="0" dirty="0"/>
              <a:t>Speaking notes</a:t>
            </a:r>
          </a:p>
          <a:p>
            <a:pPr marL="285750" indent="-285750">
              <a:buFont typeface="Arial" pitchFamily="34" charset="0"/>
              <a:buChar char="•"/>
            </a:pPr>
            <a:r>
              <a:rPr lang="en-US" dirty="0"/>
              <a:t>The maximum size for a page blob is 1 TB.</a:t>
            </a:r>
          </a:p>
          <a:p>
            <a:pPr marL="285750" indent="-285750">
              <a:buFont typeface="Arial" pitchFamily="34" charset="0"/>
              <a:buChar char="•"/>
            </a:pPr>
            <a:r>
              <a:rPr lang="en-US" dirty="0"/>
              <a:t>To create a page blob, you initialize the page blob and specify the maximum size the page blob will grow. </a:t>
            </a:r>
          </a:p>
          <a:p>
            <a:pPr marL="285750" indent="-285750">
              <a:buFont typeface="Arial" pitchFamily="34" charset="0"/>
              <a:buChar char="•"/>
            </a:pPr>
            <a:r>
              <a:rPr lang="en-US" dirty="0"/>
              <a:t>To add or update the contents of a page blob, you write a page or pages by specifying an offset and a range that align to 512-byte page boundaries. </a:t>
            </a:r>
          </a:p>
          <a:p>
            <a:pPr marL="285750" indent="-285750">
              <a:buFont typeface="Arial" pitchFamily="34" charset="0"/>
              <a:buChar char="•"/>
            </a:pPr>
            <a:r>
              <a:rPr lang="en-US" dirty="0"/>
              <a:t>A write to a page blob can overwrite just one page, some pages, or up to 4 MB of the page blob. </a:t>
            </a:r>
          </a:p>
          <a:p>
            <a:pPr marL="285750" indent="-285750">
              <a:buFont typeface="Arial" pitchFamily="34" charset="0"/>
              <a:buChar char="•"/>
            </a:pPr>
            <a:r>
              <a:rPr lang="en-US" dirty="0"/>
              <a:t>Writes to page blobs happen in-place and are immediately committed to the blob. </a:t>
            </a:r>
          </a:p>
          <a:p>
            <a:pPr marL="0" indent="0">
              <a:buFont typeface="Arial" pitchFamily="34" charset="0"/>
              <a:buNone/>
            </a:pPr>
            <a:endParaRPr lang="en-US" dirty="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a:t>Notes</a:t>
            </a:r>
          </a:p>
          <a:p>
            <a:pPr marL="0" indent="0">
              <a:buFont typeface="Arial" pitchFamily="34" charset="0"/>
              <a:buNone/>
            </a:pPr>
            <a:endParaRPr lang="en-US" dirty="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Tree>
    <p:extLst>
      <p:ext uri="{BB962C8B-B14F-4D97-AF65-F5344CB8AC3E}">
        <p14:creationId xmlns:p14="http://schemas.microsoft.com/office/powerpoint/2010/main" val="15457209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Introduce Shared Access Signatures</a:t>
            </a:r>
          </a:p>
          <a:p>
            <a:endParaRPr lang="en-US" b="0" dirty="0"/>
          </a:p>
          <a:p>
            <a:r>
              <a:rPr lang="en-US" b="1" dirty="0"/>
              <a:t>Speaker Notes</a:t>
            </a:r>
          </a:p>
          <a:p>
            <a:pPr marL="171450" indent="-171450">
              <a:buFont typeface="Arial" pitchFamily="34" charset="0"/>
              <a:buChar char="•"/>
            </a:pPr>
            <a:r>
              <a:rPr lang="en-NZ" dirty="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a:t>Grant users access to a specific blob or to any blob within a specified container for a specified period of time. </a:t>
            </a:r>
          </a:p>
          <a:p>
            <a:pPr marL="384431" lvl="1" indent="-171450">
              <a:buFont typeface="Arial" pitchFamily="34" charset="0"/>
              <a:buChar char="•"/>
            </a:pPr>
            <a:r>
              <a:rPr lang="en-NZ" dirty="0"/>
              <a:t>Specify what operations a user may perform on a blob that's accessible via a Shared Access Signature. </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Use HTTPS to protect the signature (it is like a short dated password)</a:t>
            </a:r>
          </a:p>
          <a:p>
            <a:pPr marL="171450" lvl="0" indent="-171450">
              <a:buFont typeface="Arial" pitchFamily="34" charset="0"/>
              <a:buChar char="•"/>
            </a:pPr>
            <a:endParaRPr lang="en-NZ" baseline="0" dirty="0"/>
          </a:p>
          <a:p>
            <a:pPr marL="171450" lvl="0" indent="-171450">
              <a:buFont typeface="Arial" pitchFamily="34" charset="0"/>
              <a:buChar char="•"/>
            </a:pPr>
            <a:r>
              <a:rPr lang="en-NZ" baseline="0" dirty="0"/>
              <a:t>Two approaches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Policy based</a:t>
            </a:r>
            <a:br>
              <a:rPr lang="en-NZ" baseline="0" dirty="0"/>
            </a:br>
            <a:r>
              <a:rPr lang="en-NZ" baseline="0" dirty="0"/>
              <a:t>Use for longer dated revocable permission sets</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Always endeavour to use Least Permission set possible</a:t>
            </a:r>
            <a:endParaRPr lang="en-US" baseline="0" dirty="0"/>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Tree>
    <p:extLst>
      <p:ext uri="{BB962C8B-B14F-4D97-AF65-F5344CB8AC3E}">
        <p14:creationId xmlns:p14="http://schemas.microsoft.com/office/powerpoint/2010/main" val="1638777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Introduce Shared Access Signatures</a:t>
            </a:r>
          </a:p>
          <a:p>
            <a:endParaRPr lang="en-US" b="0" dirty="0"/>
          </a:p>
          <a:p>
            <a:r>
              <a:rPr lang="en-US" b="1" dirty="0"/>
              <a:t>Speaker Notes</a:t>
            </a:r>
          </a:p>
          <a:p>
            <a:pPr marL="171450" indent="-171450">
              <a:buFont typeface="Arial" pitchFamily="34" charset="0"/>
              <a:buChar char="•"/>
            </a:pPr>
            <a:r>
              <a:rPr lang="en-NZ" dirty="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a:t>Grant users access to a specific blob or to any blob within a specified container for a specified period of time. </a:t>
            </a:r>
          </a:p>
          <a:p>
            <a:pPr marL="384431" lvl="1" indent="-171450">
              <a:buFont typeface="Arial" pitchFamily="34" charset="0"/>
              <a:buChar char="•"/>
            </a:pPr>
            <a:r>
              <a:rPr lang="en-NZ" dirty="0"/>
              <a:t>Specify what operations a user may perform on a blob that's accessible via a Shared Access Signature. </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Use HTTPS to protect the signature (it is like a short dated password)</a:t>
            </a:r>
          </a:p>
          <a:p>
            <a:pPr marL="171450" lvl="0" indent="-171450">
              <a:buFont typeface="Arial" pitchFamily="34" charset="0"/>
              <a:buChar char="•"/>
            </a:pPr>
            <a:endParaRPr lang="en-NZ" baseline="0" dirty="0"/>
          </a:p>
          <a:p>
            <a:pPr marL="171450" lvl="0" indent="-171450">
              <a:buFont typeface="Arial" pitchFamily="34" charset="0"/>
              <a:buChar char="•"/>
            </a:pPr>
            <a:r>
              <a:rPr lang="en-NZ" baseline="0" dirty="0"/>
              <a:t>Two approaches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Policy based</a:t>
            </a:r>
            <a:br>
              <a:rPr lang="en-NZ" baseline="0" dirty="0"/>
            </a:br>
            <a:r>
              <a:rPr lang="en-NZ" baseline="0" dirty="0"/>
              <a:t>Use for longer dated revocable permission sets</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Always endeavour to use Least Permission set possible</a:t>
            </a:r>
            <a:endParaRPr lang="en-US" baseline="0" dirty="0"/>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Tree>
    <p:extLst>
      <p:ext uri="{BB962C8B-B14F-4D97-AF65-F5344CB8AC3E}">
        <p14:creationId xmlns:p14="http://schemas.microsoft.com/office/powerpoint/2010/main" val="1707685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Introduce Shared Access Signatures</a:t>
            </a:r>
          </a:p>
          <a:p>
            <a:endParaRPr lang="en-US" b="0" dirty="0"/>
          </a:p>
          <a:p>
            <a:r>
              <a:rPr lang="en-US" b="1" dirty="0"/>
              <a:t>Speaker Notes</a:t>
            </a:r>
          </a:p>
          <a:p>
            <a:pPr marL="171450" indent="-171450">
              <a:buFont typeface="Arial" pitchFamily="34" charset="0"/>
              <a:buChar char="•"/>
            </a:pPr>
            <a:r>
              <a:rPr lang="en-NZ" dirty="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a:t>Grant users access to a specific blob or to any blob within a specified container for a specified period of time. </a:t>
            </a:r>
          </a:p>
          <a:p>
            <a:pPr marL="384431" lvl="1" indent="-171450">
              <a:buFont typeface="Arial" pitchFamily="34" charset="0"/>
              <a:buChar char="•"/>
            </a:pPr>
            <a:r>
              <a:rPr lang="en-NZ" dirty="0"/>
              <a:t>Specify what operations a user may perform on a blob that's accessible via a Shared Access Signature. </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Use HTTPS to protect the signature (it is like a short dated password)</a:t>
            </a:r>
          </a:p>
          <a:p>
            <a:pPr marL="171450" lvl="0" indent="-171450">
              <a:buFont typeface="Arial" pitchFamily="34" charset="0"/>
              <a:buChar char="•"/>
            </a:pPr>
            <a:endParaRPr lang="en-NZ" baseline="0" dirty="0"/>
          </a:p>
          <a:p>
            <a:pPr marL="171450" lvl="0" indent="-171450">
              <a:buFont typeface="Arial" pitchFamily="34" charset="0"/>
              <a:buChar char="•"/>
            </a:pPr>
            <a:r>
              <a:rPr lang="en-NZ" baseline="0" dirty="0"/>
              <a:t>Two approaches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Policy based</a:t>
            </a:r>
            <a:br>
              <a:rPr lang="en-NZ" baseline="0" dirty="0"/>
            </a:br>
            <a:r>
              <a:rPr lang="en-NZ" baseline="0" dirty="0"/>
              <a:t>Use for longer dated revocable permission sets</a:t>
            </a:r>
          </a:p>
          <a:p>
            <a:pPr marL="384431" lvl="1" indent="-171450">
              <a:buFont typeface="Arial" pitchFamily="34" charset="0"/>
              <a:buChar char="•"/>
            </a:pPr>
            <a:endParaRPr lang="en-NZ" baseline="0" dirty="0"/>
          </a:p>
          <a:p>
            <a:pPr marL="171450" lvl="0" indent="-171450">
              <a:buFont typeface="Arial" pitchFamily="34" charset="0"/>
              <a:buChar char="•"/>
            </a:pPr>
            <a:r>
              <a:rPr lang="en-NZ" baseline="0" dirty="0"/>
              <a:t>Always endeavour to use Least Permission set possible</a:t>
            </a:r>
            <a:endParaRPr lang="en-US" baseline="0" dirty="0"/>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Tree>
    <p:extLst>
      <p:ext uri="{BB962C8B-B14F-4D97-AF65-F5344CB8AC3E}">
        <p14:creationId xmlns:p14="http://schemas.microsoft.com/office/powerpoint/2010/main" val="9879531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Tree>
    <p:extLst>
      <p:ext uri="{BB962C8B-B14F-4D97-AF65-F5344CB8AC3E}">
        <p14:creationId xmlns:p14="http://schemas.microsoft.com/office/powerpoint/2010/main" val="19637920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Tree>
    <p:extLst>
      <p:ext uri="{BB962C8B-B14F-4D97-AF65-F5344CB8AC3E}">
        <p14:creationId xmlns:p14="http://schemas.microsoft.com/office/powerpoint/2010/main" val="20843567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Ad-hoc</a:t>
            </a:r>
            <a:br>
              <a:rPr lang="en-NZ" baseline="0" dirty="0"/>
            </a:br>
            <a:r>
              <a:rPr lang="en-NZ" baseline="0" dirty="0"/>
              <a:t>Use for very short dated single use scenarios</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Tree>
    <p:extLst>
      <p:ext uri="{BB962C8B-B14F-4D97-AF65-F5344CB8AC3E}">
        <p14:creationId xmlns:p14="http://schemas.microsoft.com/office/powerpoint/2010/main" val="22785694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Tree>
    <p:extLst>
      <p:ext uri="{BB962C8B-B14F-4D97-AF65-F5344CB8AC3E}">
        <p14:creationId xmlns:p14="http://schemas.microsoft.com/office/powerpoint/2010/main" val="26717981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Tree>
    <p:extLst>
      <p:ext uri="{BB962C8B-B14F-4D97-AF65-F5344CB8AC3E}">
        <p14:creationId xmlns:p14="http://schemas.microsoft.com/office/powerpoint/2010/main" val="37988269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Tree>
    <p:extLst>
      <p:ext uri="{BB962C8B-B14F-4D97-AF65-F5344CB8AC3E}">
        <p14:creationId xmlns:p14="http://schemas.microsoft.com/office/powerpoint/2010/main" val="25879371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a:t>
            </a:r>
          </a:p>
          <a:p>
            <a:r>
              <a:rPr lang="en-US" b="0" dirty="0"/>
              <a:t>Understand Ad-Hoc Shared Access signatures</a:t>
            </a:r>
          </a:p>
          <a:p>
            <a:endParaRPr lang="en-US" b="0" dirty="0"/>
          </a:p>
          <a:p>
            <a:r>
              <a:rPr lang="en-US" b="1" dirty="0"/>
              <a:t>Speaker Notes</a:t>
            </a:r>
          </a:p>
          <a:p>
            <a:pPr marL="384431" lvl="1" indent="-171450">
              <a:buFont typeface="Arial" pitchFamily="34" charset="0"/>
              <a:buChar char="•"/>
            </a:pPr>
            <a:r>
              <a:rPr lang="en-NZ" baseline="0" dirty="0"/>
              <a:t>Policy Based</a:t>
            </a:r>
          </a:p>
          <a:p>
            <a:pPr marL="384431" lvl="1" indent="-171450">
              <a:buFont typeface="Arial" pitchFamily="34" charset="0"/>
              <a:buChar char="•"/>
            </a:pPr>
            <a:r>
              <a:rPr lang="en-NZ" baseline="0" dirty="0"/>
              <a:t>Points to a Container level policy</a:t>
            </a:r>
          </a:p>
          <a:p>
            <a:pPr marL="384431" lvl="1" indent="-171450">
              <a:buFont typeface="Arial" pitchFamily="34" charset="0"/>
              <a:buChar char="•"/>
            </a:pPr>
            <a:r>
              <a:rPr lang="en-NZ" baseline="0" dirty="0"/>
              <a:t>User where want a longer dated permission with ability to revoke</a:t>
            </a:r>
          </a:p>
          <a:p>
            <a:pPr marL="384431" lvl="1" indent="-171450">
              <a:buFont typeface="Arial" pitchFamily="34" charset="0"/>
              <a:buChar char="•"/>
            </a:pPr>
            <a:r>
              <a:rPr lang="en-NZ" baseline="0" dirty="0"/>
              <a:t>Include all permissions and expiry in the signed URL</a:t>
            </a:r>
          </a:p>
          <a:p>
            <a:pPr marL="499520" lvl="2" indent="-171450">
              <a:buFont typeface="Arial" pitchFamily="34" charset="0"/>
              <a:buChar char="•"/>
            </a:pPr>
            <a:r>
              <a:rPr lang="en-NZ" baseline="0" dirty="0"/>
              <a:t>Can only revoke by deleting the blob or waiting for expiry</a:t>
            </a:r>
          </a:p>
          <a:p>
            <a:pPr marL="499520" lvl="2" indent="-171450">
              <a:buFont typeface="Arial" pitchFamily="34" charset="0"/>
              <a:buChar char="•"/>
            </a:pPr>
            <a:r>
              <a:rPr lang="en-NZ" baseline="0" dirty="0"/>
              <a:t>Use very short dated URLs</a:t>
            </a:r>
          </a:p>
          <a:p>
            <a:pPr marL="171450" indent="-171450">
              <a:buFont typeface="Arial" pitchFamily="34" charset="0"/>
              <a:buChar char="•"/>
            </a:pPr>
            <a:endParaRPr lang="en-US" b="1" baseline="0" dirty="0"/>
          </a:p>
          <a:p>
            <a:r>
              <a:rPr lang="en-US" b="1" baseline="0" dirty="0"/>
              <a:t>Notes</a:t>
            </a:r>
          </a:p>
          <a:p>
            <a:r>
              <a:rPr lang="en-US" dirty="0"/>
              <a:t>http://msdn.microsoft.com/en-us/library/ee395415.aspx</a:t>
            </a:r>
            <a:endParaRPr lang="en-NZ" dirty="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Tree>
    <p:extLst>
      <p:ext uri="{BB962C8B-B14F-4D97-AF65-F5344CB8AC3E}">
        <p14:creationId xmlns:p14="http://schemas.microsoft.com/office/powerpoint/2010/main" val="21660769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4)</a:t>
            </a:r>
          </a:p>
        </p:txBody>
      </p:sp>
      <p:sp>
        <p:nvSpPr>
          <p:cNvPr id="4" name="Slide Number Placeholder 3"/>
          <p:cNvSpPr>
            <a:spLocks noGrp="1"/>
          </p:cNvSpPr>
          <p:nvPr>
            <p:ph type="sldNum" sz="quarter" idx="10"/>
          </p:nvPr>
        </p:nvSpPr>
        <p:spPr/>
        <p:txBody>
          <a:bodyPr/>
          <a:lstStyle/>
          <a:p>
            <a:fld id="{2C52CFDC-D2D5-4B9F-BA75-89F771E01AEB}" type="slidenum">
              <a:rPr lang="en-US" smtClean="0"/>
              <a:t>39</a:t>
            </a:fld>
            <a:endParaRPr lang="en-US"/>
          </a:p>
        </p:txBody>
      </p:sp>
    </p:spTree>
    <p:extLst>
      <p:ext uri="{BB962C8B-B14F-4D97-AF65-F5344CB8AC3E}">
        <p14:creationId xmlns:p14="http://schemas.microsoft.com/office/powerpoint/2010/main" val="63912899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a:t>Azure </a:t>
            </a:r>
            <a:r>
              <a:rPr lang="sv-SE" dirty="0" err="1"/>
              <a:t>Files</a:t>
            </a:r>
            <a:r>
              <a:rPr lang="sv-SE" dirty="0"/>
              <a:t> is a </a:t>
            </a:r>
            <a:r>
              <a:rPr lang="sv-SE" dirty="0" err="1"/>
              <a:t>relatively</a:t>
            </a:r>
            <a:r>
              <a:rPr lang="sv-SE" dirty="0"/>
              <a:t> new</a:t>
            </a:r>
            <a:r>
              <a:rPr lang="sv-SE" baseline="0" dirty="0"/>
              <a:t> Azur Storage Service </a:t>
            </a:r>
            <a:r>
              <a:rPr lang="sv-SE" baseline="0" dirty="0" err="1"/>
              <a:t>which</a:t>
            </a:r>
            <a:r>
              <a:rPr lang="sv-SE" baseline="0" dirty="0"/>
              <a:t> supports the SMB 2.1 </a:t>
            </a:r>
            <a:r>
              <a:rPr lang="sv-SE" baseline="0" dirty="0" err="1"/>
              <a:t>protocol</a:t>
            </a:r>
            <a:r>
              <a:rPr lang="sv-SE" baseline="0" dirty="0"/>
              <a:t> </a:t>
            </a:r>
            <a:r>
              <a:rPr lang="sv-SE" baseline="0" dirty="0" err="1"/>
              <a:t>which</a:t>
            </a:r>
            <a:r>
              <a:rPr lang="sv-SE" baseline="0" dirty="0"/>
              <a:t> for </a:t>
            </a:r>
            <a:r>
              <a:rPr lang="sv-SE" baseline="0" dirty="0" err="1"/>
              <a:t>instance</a:t>
            </a:r>
            <a:r>
              <a:rPr lang="sv-SE" baseline="0" dirty="0"/>
              <a:t> </a:t>
            </a:r>
            <a:r>
              <a:rPr lang="sv-SE" baseline="0" dirty="0" err="1"/>
              <a:t>enables</a:t>
            </a:r>
            <a:r>
              <a:rPr lang="sv-SE" baseline="0" dirty="0"/>
              <a:t> migration of </a:t>
            </a:r>
            <a:r>
              <a:rPr lang="sv-SE" baseline="0" dirty="0" err="1"/>
              <a:t>legacy</a:t>
            </a:r>
            <a:r>
              <a:rPr lang="sv-SE" baseline="0" dirty="0"/>
              <a:t> </a:t>
            </a:r>
            <a:r>
              <a:rPr lang="sv-SE" baseline="0" dirty="0" err="1"/>
              <a:t>applications</a:t>
            </a:r>
            <a:r>
              <a:rPr lang="sv-SE" baseline="0" dirty="0"/>
              <a:t> </a:t>
            </a:r>
            <a:r>
              <a:rPr lang="sv-SE" baseline="0" dirty="0" err="1"/>
              <a:t>direct</a:t>
            </a:r>
            <a:r>
              <a:rPr lang="sv-SE" baseline="0" dirty="0"/>
              <a:t> to Azure.</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40</a:t>
            </a:fld>
            <a:endParaRPr lang="en-US"/>
          </a:p>
        </p:txBody>
      </p:sp>
    </p:spTree>
    <p:extLst>
      <p:ext uri="{BB962C8B-B14F-4D97-AF65-F5344CB8AC3E}">
        <p14:creationId xmlns:p14="http://schemas.microsoft.com/office/powerpoint/2010/main" val="3370337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FFFFFF"/>
                </a:solidFill>
              </a:rPr>
              <a:t>Preparation material: </a:t>
            </a:r>
            <a:r>
              <a:rPr lang="en-US" sz="1200" dirty="0">
                <a:solidFill>
                  <a:srgbClr val="FFFFFF"/>
                </a:solidFill>
              </a:rPr>
              <a:t>“Microsoft Azure Storage: A Highly Available Cloud Storage Service with Strong Consistency”,  ACM Symposium on Operating System Principals (SOSP), Oct. 2011 </a:t>
            </a:r>
            <a:r>
              <a:rPr lang="en-US" dirty="0"/>
              <a:t>http://blogs.msdn.com/b/windowsazurestorage/archive/2011/11/20/windows-azure-storage-a-highly-available-cloud-storage-service-with-strong-consistency.aspx</a:t>
            </a:r>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31592495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a:t>The </a:t>
            </a:r>
            <a:r>
              <a:rPr lang="sv-SE" dirty="0" err="1"/>
              <a:t>intent</a:t>
            </a:r>
            <a:r>
              <a:rPr lang="sv-SE" dirty="0"/>
              <a:t> of </a:t>
            </a:r>
            <a:r>
              <a:rPr lang="sv-SE" dirty="0" err="1"/>
              <a:t>this</a:t>
            </a:r>
            <a:r>
              <a:rPr lang="sv-SE" dirty="0"/>
              <a:t> </a:t>
            </a:r>
            <a:r>
              <a:rPr lang="sv-SE" dirty="0" err="1"/>
              <a:t>slide</a:t>
            </a:r>
            <a:r>
              <a:rPr lang="sv-SE" dirty="0"/>
              <a:t> is to </a:t>
            </a:r>
            <a:r>
              <a:rPr lang="sv-SE" dirty="0" err="1"/>
              <a:t>provide</a:t>
            </a:r>
            <a:r>
              <a:rPr lang="sv-SE" dirty="0"/>
              <a:t> an </a:t>
            </a:r>
            <a:r>
              <a:rPr lang="sv-SE" dirty="0" err="1"/>
              <a:t>overwhelming</a:t>
            </a:r>
            <a:r>
              <a:rPr lang="sv-SE" baseline="0" dirty="0"/>
              <a:t> </a:t>
            </a:r>
            <a:r>
              <a:rPr lang="sv-SE" baseline="0" dirty="0" err="1"/>
              <a:t>amount</a:t>
            </a:r>
            <a:r>
              <a:rPr lang="sv-SE" baseline="0" dirty="0"/>
              <a:t> of information! Do not go </a:t>
            </a:r>
            <a:r>
              <a:rPr lang="sv-SE" baseline="0" dirty="0" err="1"/>
              <a:t>through</a:t>
            </a:r>
            <a:r>
              <a:rPr lang="sv-SE" baseline="0" dirty="0"/>
              <a:t> </a:t>
            </a:r>
            <a:r>
              <a:rPr lang="sv-SE" baseline="0" dirty="0" err="1"/>
              <a:t>this</a:t>
            </a:r>
            <a:r>
              <a:rPr lang="sv-SE" baseline="0" dirty="0"/>
              <a:t> in </a:t>
            </a:r>
            <a:r>
              <a:rPr lang="sv-SE" baseline="0" dirty="0" err="1"/>
              <a:t>detail</a:t>
            </a:r>
            <a:r>
              <a:rPr lang="sv-SE" baseline="0" dirty="0"/>
              <a:t>! Rather just cover the text with a mouse click and inform that there was a lot of stuff you needed to do in the past which is different now!</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43</a:t>
            </a:fld>
            <a:endParaRPr lang="en-US"/>
          </a:p>
        </p:txBody>
      </p:sp>
    </p:spTree>
    <p:extLst>
      <p:ext uri="{BB962C8B-B14F-4D97-AF65-F5344CB8AC3E}">
        <p14:creationId xmlns:p14="http://schemas.microsoft.com/office/powerpoint/2010/main" val="25347666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6/16/2017</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44</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837477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 Share data across VMs and applications: Multiple writers, multiple readers using standard file system semantics.</a:t>
            </a:r>
          </a:p>
          <a:p>
            <a:pPr>
              <a:buFont typeface="Arial" panose="020B0604020202020204" pitchFamily="34" charset="0"/>
              <a:buChar char="•"/>
            </a:pPr>
            <a:r>
              <a:rPr lang="en-US" dirty="0"/>
              <a:t> Share settings throughout services: VMs can read settings and files from a common, shared location.  These can be updated externally via REST.</a:t>
            </a:r>
          </a:p>
          <a:p>
            <a:pPr>
              <a:buFont typeface="Arial" panose="020B0604020202020204" pitchFamily="34" charset="0"/>
              <a:buChar char="•"/>
            </a:pPr>
            <a:r>
              <a:rPr lang="en-US" dirty="0"/>
              <a:t> Dev/Test/Debug: Very useful to have a shared location for installing applications, setting up VMs, running tools, and keeping notes while developing, testing, and debugging cloud services.</a:t>
            </a:r>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6/16/2017</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45</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08715870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a:t>Azure Queues</a:t>
            </a:r>
            <a:r>
              <a:rPr lang="sv-SE" baseline="0" dirty="0"/>
              <a:t> is a very straight forward yet feature rich mechanism in Azure Storage for queueing of workloads for asynchronous batch/backend processing.</a:t>
            </a:r>
            <a:endParaRPr lang="en-US" dirty="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46</a:t>
            </a:fld>
            <a:endParaRPr lang="en-US"/>
          </a:p>
        </p:txBody>
      </p:sp>
    </p:spTree>
    <p:extLst>
      <p:ext uri="{BB962C8B-B14F-4D97-AF65-F5344CB8AC3E}">
        <p14:creationId xmlns:p14="http://schemas.microsoft.com/office/powerpoint/2010/main" val="112823113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First of all, the queue length directly reflects how well the backend processing nodes are catching up with the overall workload.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Second, the use of queues decouples different parts of the application, making it easier to scale different parts of the application independently.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Third, the use of queues allows the flexibility of efficient resource usage within an application, allowing the application to scale more efficiently.  That is, separate queues can be used for work items of different priorities and/or different weights, and separate pools of backend servers can process these different queues.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Queues provide buffering to absorb traffic bursts and reduce the impact of individual component failures. </a:t>
            </a:r>
            <a:endParaRPr lang="en-US" dirty="0"/>
          </a:p>
          <a:p>
            <a:endParaRPr lang="en-US" dirty="0"/>
          </a:p>
        </p:txBody>
      </p:sp>
      <p:sp>
        <p:nvSpPr>
          <p:cNvPr id="4" name="Slide Number Placeholder 3"/>
          <p:cNvSpPr>
            <a:spLocks noGrp="1"/>
          </p:cNvSpPr>
          <p:nvPr>
            <p:ph type="sldNum" sz="quarter" idx="10"/>
          </p:nvPr>
        </p:nvSpPr>
        <p:spPr/>
        <p:txBody>
          <a:bodyPr/>
          <a:lstStyle/>
          <a:p>
            <a:fld id="{FA26E5E5-F476-4DA6-B9AA-CF3C112633E7}" type="slidenum">
              <a:rPr lang="en-US" smtClean="0"/>
              <a:t>48</a:t>
            </a:fld>
            <a:endParaRPr lang="en-US"/>
          </a:p>
        </p:txBody>
      </p:sp>
    </p:spTree>
    <p:extLst>
      <p:ext uri="{BB962C8B-B14F-4D97-AF65-F5344CB8AC3E}">
        <p14:creationId xmlns:p14="http://schemas.microsoft.com/office/powerpoint/2010/main" val="2055104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49</a:t>
            </a:fld>
            <a:endParaRPr lang="en-US"/>
          </a:p>
        </p:txBody>
      </p:sp>
    </p:spTree>
    <p:extLst>
      <p:ext uri="{BB962C8B-B14F-4D97-AF65-F5344CB8AC3E}">
        <p14:creationId xmlns:p14="http://schemas.microsoft.com/office/powerpoint/2010/main" val="198856120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50</a:t>
            </a:fld>
            <a:endParaRPr lang="en-US"/>
          </a:p>
        </p:txBody>
      </p:sp>
    </p:spTree>
    <p:extLst>
      <p:ext uri="{BB962C8B-B14F-4D97-AF65-F5344CB8AC3E}">
        <p14:creationId xmlns:p14="http://schemas.microsoft.com/office/powerpoint/2010/main" val="37418854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51</a:t>
            </a:fld>
            <a:endParaRPr lang="en-US"/>
          </a:p>
        </p:txBody>
      </p:sp>
    </p:spTree>
    <p:extLst>
      <p:ext uri="{BB962C8B-B14F-4D97-AF65-F5344CB8AC3E}">
        <p14:creationId xmlns:p14="http://schemas.microsoft.com/office/powerpoint/2010/main" val="236802870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noProof="0" dirty="0" err="1"/>
              <a:t>Use</a:t>
            </a:r>
            <a:r>
              <a:rPr lang="sv-SE" noProof="0" dirty="0"/>
              <a:t> a </a:t>
            </a:r>
            <a:r>
              <a:rPr lang="sv-SE" noProof="0" dirty="0" err="1"/>
              <a:t>queue</a:t>
            </a:r>
            <a:r>
              <a:rPr lang="sv-SE" noProof="0" dirty="0"/>
              <a:t> to make a web form submission faster.</a:t>
            </a:r>
            <a:endParaRPr lang="en-US" noProof="0" dirty="0"/>
          </a:p>
          <a:p>
            <a:endParaRPr lang="sv-SE" noProof="0" dirty="0"/>
          </a:p>
          <a:p>
            <a:r>
              <a:rPr lang="sv-SE" noProof="0" dirty="0" err="1"/>
              <a:t>Here</a:t>
            </a:r>
            <a:r>
              <a:rPr lang="sv-SE" noProof="0" dirty="0"/>
              <a:t> is a list of</a:t>
            </a:r>
            <a:r>
              <a:rPr lang="sv-SE" baseline="0" noProof="0" dirty="0"/>
              <a:t> </a:t>
            </a:r>
            <a:r>
              <a:rPr lang="sv-SE" baseline="0" noProof="0" dirty="0" err="1"/>
              <a:t>available</a:t>
            </a:r>
            <a:r>
              <a:rPr lang="sv-SE" baseline="0" noProof="0" dirty="0"/>
              <a:t> Azure Storage Explorers:</a:t>
            </a:r>
            <a:endParaRPr lang="en-US" noProof="0" dirty="0"/>
          </a:p>
          <a:p>
            <a:r>
              <a:rPr lang="en-US" noProof="0" dirty="0"/>
              <a:t>http://blogs.msdn.com/b/windowsazurestorage/archive/2014/03/11/windows-azure-storage-explorers-2014.aspx</a:t>
            </a:r>
          </a:p>
        </p:txBody>
      </p:sp>
      <p:sp>
        <p:nvSpPr>
          <p:cNvPr id="4" name="Slide Number Placeholder 3"/>
          <p:cNvSpPr>
            <a:spLocks noGrp="1"/>
          </p:cNvSpPr>
          <p:nvPr>
            <p:ph type="sldNum" sz="quarter" idx="10"/>
          </p:nvPr>
        </p:nvSpPr>
        <p:spPr/>
        <p:txBody>
          <a:bodyPr/>
          <a:lstStyle/>
          <a:p>
            <a:fld id="{2C52CFDC-D2D5-4B9F-BA75-89F771E01AEB}" type="slidenum">
              <a:rPr lang="en-US" smtClean="0"/>
              <a:t>52</a:t>
            </a:fld>
            <a:endParaRPr lang="en-US"/>
          </a:p>
        </p:txBody>
      </p:sp>
    </p:spTree>
    <p:extLst>
      <p:ext uri="{BB962C8B-B14F-4D97-AF65-F5344CB8AC3E}">
        <p14:creationId xmlns:p14="http://schemas.microsoft.com/office/powerpoint/2010/main" val="238996820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53</a:t>
            </a:fld>
            <a:endParaRPr lang="en-US"/>
          </a:p>
        </p:txBody>
      </p:sp>
    </p:spTree>
    <p:extLst>
      <p:ext uri="{BB962C8B-B14F-4D97-AF65-F5344CB8AC3E}">
        <p14:creationId xmlns:p14="http://schemas.microsoft.com/office/powerpoint/2010/main" val="3674244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a:t>Storing</a:t>
            </a:r>
            <a:r>
              <a:rPr lang="sv-SE" baseline="0" dirty="0"/>
              <a:t> files in the Cloud is perhaps the most fundamental of jobs. In Azure Storage you can store both individual files and VHD drives used to back harddisks on Virtual Machines.</a:t>
            </a:r>
            <a:endParaRPr lang="en-US" dirty="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a:t>
            </a:fld>
            <a:endParaRPr lang="en-US"/>
          </a:p>
        </p:txBody>
      </p:sp>
    </p:spTree>
    <p:extLst>
      <p:ext uri="{BB962C8B-B14F-4D97-AF65-F5344CB8AC3E}">
        <p14:creationId xmlns:p14="http://schemas.microsoft.com/office/powerpoint/2010/main" val="374207583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54</a:t>
            </a:fld>
            <a:endParaRPr lang="en-US"/>
          </a:p>
        </p:txBody>
      </p:sp>
    </p:spTree>
    <p:extLst>
      <p:ext uri="{BB962C8B-B14F-4D97-AF65-F5344CB8AC3E}">
        <p14:creationId xmlns:p14="http://schemas.microsoft.com/office/powerpoint/2010/main" val="420894417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55</a:t>
            </a:fld>
            <a:endParaRPr lang="en-US"/>
          </a:p>
        </p:txBody>
      </p:sp>
    </p:spTree>
    <p:extLst>
      <p:ext uri="{BB962C8B-B14F-4D97-AF65-F5344CB8AC3E}">
        <p14:creationId xmlns:p14="http://schemas.microsoft.com/office/powerpoint/2010/main" val="424538850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5)</a:t>
            </a:r>
          </a:p>
        </p:txBody>
      </p:sp>
      <p:sp>
        <p:nvSpPr>
          <p:cNvPr id="4" name="Slide Number Placeholder 3"/>
          <p:cNvSpPr>
            <a:spLocks noGrp="1"/>
          </p:cNvSpPr>
          <p:nvPr>
            <p:ph type="sldNum" sz="quarter" idx="10"/>
          </p:nvPr>
        </p:nvSpPr>
        <p:spPr/>
        <p:txBody>
          <a:bodyPr/>
          <a:lstStyle/>
          <a:p>
            <a:fld id="{2C52CFDC-D2D5-4B9F-BA75-89F771E01AEB}" type="slidenum">
              <a:rPr lang="en-US" smtClean="0"/>
              <a:t>56</a:t>
            </a:fld>
            <a:endParaRPr lang="en-US"/>
          </a:p>
        </p:txBody>
      </p:sp>
    </p:spTree>
    <p:extLst>
      <p:ext uri="{BB962C8B-B14F-4D97-AF65-F5344CB8AC3E}">
        <p14:creationId xmlns:p14="http://schemas.microsoft.com/office/powerpoint/2010/main" val="19693284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a:t>Storage</a:t>
            </a:r>
            <a:r>
              <a:rPr lang="sv-SE" baseline="0" dirty="0"/>
              <a:t> Tables is a Big Table NOSQL style Entity Store in Azure. The mindset here is to think Entities and not a relational data storage model.</a:t>
            </a:r>
            <a:endParaRPr lang="en-US" dirty="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57</a:t>
            </a:fld>
            <a:endParaRPr lang="en-US"/>
          </a:p>
        </p:txBody>
      </p:sp>
    </p:spTree>
    <p:extLst>
      <p:ext uri="{BB962C8B-B14F-4D97-AF65-F5344CB8AC3E}">
        <p14:creationId xmlns:p14="http://schemas.microsoft.com/office/powerpoint/2010/main" val="223505274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a:t>
            </a:r>
          </a:p>
          <a:p>
            <a:endParaRPr lang="en-US" dirty="0"/>
          </a:p>
          <a:p>
            <a:r>
              <a:rPr lang="en-US" b="1" dirty="0"/>
              <a:t>Speaker Notes</a:t>
            </a:r>
          </a:p>
          <a:p>
            <a:pPr marL="171450" indent="-171450">
              <a:buFont typeface="Arial" pitchFamily="34" charset="0"/>
              <a:buChar char="•"/>
            </a:pPr>
            <a:r>
              <a:rPr lang="en-NZ" dirty="0"/>
              <a:t>The Table service provides structured storage in the form of tables. </a:t>
            </a:r>
          </a:p>
          <a:p>
            <a:pPr marL="171450" indent="-171450">
              <a:buFont typeface="Arial" pitchFamily="34" charset="0"/>
              <a:buChar char="•"/>
            </a:pPr>
            <a:r>
              <a:rPr lang="en-NZ" dirty="0"/>
              <a:t>The Table service supports a REST API that is compliant with the ADO.NET Data Services REST API. </a:t>
            </a:r>
          </a:p>
          <a:p>
            <a:pPr marL="171450" indent="-171450">
              <a:buFont typeface="Arial" pitchFamily="34" charset="0"/>
              <a:buChar char="•"/>
            </a:pPr>
            <a:r>
              <a:rPr lang="en-NZ" dirty="0"/>
              <a:t>Developers may also use the .NET Client Library for ADO.NET Data Services to access the Table service.</a:t>
            </a:r>
            <a:endParaRPr lang="en-US" b="1"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endParaRPr lang="en-US" dirty="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a:p>
          <a:p>
            <a:endParaRPr lang="en-NZ" dirty="0"/>
          </a:p>
          <a:p>
            <a:endParaRPr lang="en-US" dirty="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59</a:t>
            </a:fld>
            <a:endParaRPr lang="en-US" dirty="0"/>
          </a:p>
        </p:txBody>
      </p:sp>
    </p:spTree>
    <p:extLst>
      <p:ext uri="{BB962C8B-B14F-4D97-AF65-F5344CB8AC3E}">
        <p14:creationId xmlns:p14="http://schemas.microsoft.com/office/powerpoint/2010/main" val="234278248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a:t>
            </a:r>
          </a:p>
          <a:p>
            <a:endParaRPr lang="en-US" dirty="0"/>
          </a:p>
          <a:p>
            <a:r>
              <a:rPr lang="en-US" b="1" dirty="0"/>
              <a:t>Speaker Notes</a:t>
            </a:r>
          </a:p>
          <a:p>
            <a:pPr marL="171450" indent="-171450">
              <a:buFont typeface="Arial" pitchFamily="34" charset="0"/>
              <a:buChar char="•"/>
            </a:pPr>
            <a:r>
              <a:rPr lang="en-NZ" dirty="0"/>
              <a:t>Within a storage account, a developer may create named tables. </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 </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Tree>
    <p:extLst>
      <p:ext uri="{BB962C8B-B14F-4D97-AF65-F5344CB8AC3E}">
        <p14:creationId xmlns:p14="http://schemas.microsoft.com/office/powerpoint/2010/main" val="8071682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Tree>
    <p:extLst>
      <p:ext uri="{BB962C8B-B14F-4D97-AF65-F5344CB8AC3E}">
        <p14:creationId xmlns:p14="http://schemas.microsoft.com/office/powerpoint/2010/main" val="71355131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Tree>
    <p:extLst>
      <p:ext uri="{BB962C8B-B14F-4D97-AF65-F5344CB8AC3E}">
        <p14:creationId xmlns:p14="http://schemas.microsoft.com/office/powerpoint/2010/main" val="230505860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6A)</a:t>
            </a:r>
            <a:r>
              <a:rPr lang="en-US" baseline="0" noProof="0" dirty="0"/>
              <a:t> The first method in </a:t>
            </a:r>
            <a:r>
              <a:rPr lang="en-US" baseline="0" noProof="0" dirty="0" err="1"/>
              <a:t>TableDemoTests</a:t>
            </a:r>
            <a:r>
              <a:rPr lang="en-US" baseline="0" noProof="0" dirty="0"/>
              <a:t>.</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63</a:t>
            </a:fld>
            <a:endParaRPr lang="en-US"/>
          </a:p>
        </p:txBody>
      </p:sp>
    </p:spTree>
    <p:extLst>
      <p:ext uri="{BB962C8B-B14F-4D97-AF65-F5344CB8AC3E}">
        <p14:creationId xmlns:p14="http://schemas.microsoft.com/office/powerpoint/2010/main" val="284356608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Tree>
    <p:extLst>
      <p:ext uri="{BB962C8B-B14F-4D97-AF65-F5344CB8AC3E}">
        <p14:creationId xmlns:p14="http://schemas.microsoft.com/office/powerpoint/2010/main" val="26662817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a:t>
            </a:r>
          </a:p>
          <a:p>
            <a:r>
              <a:rPr lang="en-US" b="0" dirty="0"/>
              <a:t>Understand that there are two</a:t>
            </a:r>
            <a:r>
              <a:rPr lang="en-US" b="0" baseline="0" dirty="0"/>
              <a:t> </a:t>
            </a:r>
            <a:r>
              <a:rPr lang="en-US" b="0" dirty="0"/>
              <a:t>blob types</a:t>
            </a:r>
          </a:p>
          <a:p>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Tree>
    <p:extLst>
      <p:ext uri="{BB962C8B-B14F-4D97-AF65-F5344CB8AC3E}">
        <p14:creationId xmlns:p14="http://schemas.microsoft.com/office/powerpoint/2010/main" val="33693879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Tree>
    <p:extLst>
      <p:ext uri="{BB962C8B-B14F-4D97-AF65-F5344CB8AC3E}">
        <p14:creationId xmlns:p14="http://schemas.microsoft.com/office/powerpoint/2010/main" val="332356958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Tree>
    <p:extLst>
      <p:ext uri="{BB962C8B-B14F-4D97-AF65-F5344CB8AC3E}">
        <p14:creationId xmlns:p14="http://schemas.microsoft.com/office/powerpoint/2010/main" val="210375252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Tree>
    <p:extLst>
      <p:ext uri="{BB962C8B-B14F-4D97-AF65-F5344CB8AC3E}">
        <p14:creationId xmlns:p14="http://schemas.microsoft.com/office/powerpoint/2010/main" val="59766851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Objectives</a:t>
            </a:r>
          </a:p>
          <a:p>
            <a:pPr marL="171450" indent="-171450">
              <a:buFont typeface="Arial" pitchFamily="34" charset="0"/>
              <a:buChar char="•"/>
            </a:pPr>
            <a:r>
              <a:rPr lang="en-US" b="0" dirty="0"/>
              <a:t>Understand The Partition Key</a:t>
            </a:r>
          </a:p>
          <a:p>
            <a:endParaRPr lang="en-US" dirty="0"/>
          </a:p>
          <a:p>
            <a:r>
              <a:rPr lang="en-US" b="1" dirty="0"/>
              <a:t>Speaker Notes</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A table's entities are organized by partition. </a:t>
            </a:r>
          </a:p>
          <a:p>
            <a:pPr marL="171450" indent="-171450">
              <a:buFont typeface="Arial" pitchFamily="34" charset="0"/>
              <a:buChar char="•"/>
            </a:pPr>
            <a:r>
              <a:rPr lang="en-NZ" dirty="0"/>
              <a:t>A partition is a consecutive range of entities possessing the same partition key value. </a:t>
            </a:r>
          </a:p>
          <a:p>
            <a:pPr marL="171450" indent="-171450">
              <a:buFont typeface="Arial" pitchFamily="34" charset="0"/>
              <a:buChar char="•"/>
            </a:pPr>
            <a:r>
              <a:rPr lang="en-NZ" dirty="0"/>
              <a:t>The partition key is a unique identifier for the partition within a given table, specified by the </a:t>
            </a:r>
            <a:r>
              <a:rPr lang="en-NZ" b="1" dirty="0" err="1"/>
              <a:t>PartitionKey</a:t>
            </a:r>
            <a:r>
              <a:rPr lang="en-NZ" dirty="0"/>
              <a:t> property. </a:t>
            </a:r>
          </a:p>
          <a:p>
            <a:pPr marL="384431" lvl="1" indent="-171450">
              <a:buFont typeface="Arial" pitchFamily="34" charset="0"/>
              <a:buChar char="•"/>
            </a:pPr>
            <a:r>
              <a:rPr lang="en-NZ" dirty="0"/>
              <a:t>The partition key forms the first part of an entity's unique</a:t>
            </a:r>
            <a:r>
              <a:rPr lang="en-NZ" baseline="0" dirty="0"/>
              <a:t> identifier within the table</a:t>
            </a:r>
            <a:r>
              <a:rPr lang="en-NZ" dirty="0"/>
              <a:t>.</a:t>
            </a:r>
          </a:p>
          <a:p>
            <a:pPr marL="384431" lvl="1" indent="-171450">
              <a:buFont typeface="Arial" pitchFamily="34" charset="0"/>
              <a:buChar char="•"/>
            </a:pPr>
            <a:r>
              <a:rPr lang="en-NZ" dirty="0"/>
              <a:t>The partition key may be a string value up to 1 KB in size.</a:t>
            </a:r>
          </a:p>
          <a:p>
            <a:pPr marL="171450" indent="-171450">
              <a:buFont typeface="Arial" pitchFamily="34" charset="0"/>
              <a:buChar char="•"/>
            </a:pPr>
            <a:r>
              <a:rPr lang="en-NZ" dirty="0"/>
              <a:t>You must include the </a:t>
            </a:r>
            <a:r>
              <a:rPr lang="en-NZ" b="1" dirty="0" err="1"/>
              <a:t>PartitionKey</a:t>
            </a:r>
            <a:r>
              <a:rPr lang="en-NZ" dirty="0"/>
              <a:t> property in every insert, update, and delete operation.</a:t>
            </a:r>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http://blogs.msdn.com/b/windowsazurestorage/archive/2010/05/07/understanding-the-scalability-availability-durability-and-billing-of-windows-azure-storage.aspx </a:t>
            </a:r>
          </a:p>
          <a:p>
            <a:r>
              <a:rPr lang="en-US" dirty="0"/>
              <a:t>http://blogs.msdn.com/b/windowsazurestorage/archive/2010/05/10/windows-azure-storage-abstractions-and-their-scalability-targets.aspx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Tree>
    <p:extLst>
      <p:ext uri="{BB962C8B-B14F-4D97-AF65-F5344CB8AC3E}">
        <p14:creationId xmlns:p14="http://schemas.microsoft.com/office/powerpoint/2010/main" val="389270148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Tree>
    <p:extLst>
      <p:ext uri="{BB962C8B-B14F-4D97-AF65-F5344CB8AC3E}">
        <p14:creationId xmlns:p14="http://schemas.microsoft.com/office/powerpoint/2010/main" val="410220280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 and Entities</a:t>
            </a:r>
          </a:p>
          <a:p>
            <a:endParaRPr lang="en-US" dirty="0"/>
          </a:p>
          <a:p>
            <a:r>
              <a:rPr lang="en-US" b="1" dirty="0"/>
              <a:t>Speaker Notes</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a:t>
            </a:r>
            <a:r>
              <a:rPr lang="en-NZ" baseline="0" dirty="0"/>
              <a:t> not an RDBMS though</a:t>
            </a:r>
            <a:endParaRPr lang="en-NZ" dirty="0"/>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dirty="0"/>
              <a:t>http://msdn.microsoft.com/en-us/library/dd573356.aspx</a:t>
            </a:r>
          </a:p>
          <a:p>
            <a:r>
              <a:rPr lang="en-US" dirty="0"/>
              <a:t>http://msdn.microsoft.com/en-us/library/dd179338.aspx</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Tree>
    <p:extLst>
      <p:ext uri="{BB962C8B-B14F-4D97-AF65-F5344CB8AC3E}">
        <p14:creationId xmlns:p14="http://schemas.microsoft.com/office/powerpoint/2010/main" val="18481631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Demo 6A)</a:t>
            </a:r>
            <a:r>
              <a:rPr lang="en-US" baseline="0" noProof="0" dirty="0"/>
              <a:t> The second method in </a:t>
            </a:r>
            <a:r>
              <a:rPr lang="en-US" baseline="0" noProof="0" dirty="0" err="1"/>
              <a:t>TableDemoTests</a:t>
            </a:r>
            <a:r>
              <a:rPr lang="en-US" baseline="0" noProof="0" dirty="0"/>
              <a:t>.</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71</a:t>
            </a:fld>
            <a:endParaRPr lang="en-US"/>
          </a:p>
        </p:txBody>
      </p:sp>
    </p:spTree>
    <p:extLst>
      <p:ext uri="{BB962C8B-B14F-4D97-AF65-F5344CB8AC3E}">
        <p14:creationId xmlns:p14="http://schemas.microsoft.com/office/powerpoint/2010/main" val="364683882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Slide Objectives</a:t>
            </a:r>
          </a:p>
          <a:p>
            <a:pPr marL="171450" indent="-171450">
              <a:buFont typeface="Arial" pitchFamily="34" charset="0"/>
              <a:buChar char="•"/>
            </a:pPr>
            <a:r>
              <a:rPr lang="en-US" b="0" dirty="0"/>
              <a:t>Understand Tables</a:t>
            </a:r>
          </a:p>
          <a:p>
            <a:endParaRPr lang="en-US" dirty="0"/>
          </a:p>
          <a:p>
            <a:r>
              <a:rPr lang="en-US" b="1" dirty="0"/>
              <a:t>Speaker Notes</a:t>
            </a:r>
          </a:p>
          <a:p>
            <a:pPr marL="171450" indent="-171450">
              <a:buFont typeface="Arial" pitchFamily="34" charset="0"/>
              <a:buChar char="•"/>
            </a:pPr>
            <a:r>
              <a:rPr lang="en-NZ" dirty="0"/>
              <a:t>Within a storage account, a developer may create named tables. </a:t>
            </a:r>
          </a:p>
          <a:p>
            <a:pPr marL="171450" indent="-171450">
              <a:buFont typeface="Arial" pitchFamily="34" charset="0"/>
              <a:buChar char="•"/>
            </a:pPr>
            <a:r>
              <a:rPr lang="en-NZ" dirty="0"/>
              <a:t>Tables store data as entities. </a:t>
            </a:r>
          </a:p>
          <a:p>
            <a:pPr marL="171450" indent="-171450">
              <a:buFont typeface="Arial" pitchFamily="34" charset="0"/>
              <a:buChar char="•"/>
            </a:pPr>
            <a:r>
              <a:rPr lang="en-NZ" dirty="0"/>
              <a:t>An entity is a collection of named properties and their values, similar to a row. </a:t>
            </a:r>
          </a:p>
          <a:p>
            <a:pPr marL="171450" indent="-171450">
              <a:buFont typeface="Arial" pitchFamily="34" charset="0"/>
              <a:buChar char="•"/>
            </a:pPr>
            <a:r>
              <a:rPr lang="en-NZ" dirty="0"/>
              <a:t>Tables are partitioned to support load balancing across storage nodes. </a:t>
            </a:r>
          </a:p>
          <a:p>
            <a:pPr marL="171450" indent="-171450">
              <a:buFont typeface="Arial" pitchFamily="34" charset="0"/>
              <a:buChar char="•"/>
            </a:pPr>
            <a:r>
              <a:rPr lang="en-NZ" dirty="0"/>
              <a:t>Each table has as its first property a partition key that specifies the partition an entity belongs to. </a:t>
            </a:r>
          </a:p>
          <a:p>
            <a:pPr marL="171450" indent="-171450">
              <a:buFont typeface="Arial" pitchFamily="34" charset="0"/>
              <a:buChar char="•"/>
            </a:pPr>
            <a:r>
              <a:rPr lang="en-NZ" dirty="0"/>
              <a:t>The second property is a row key that identifies an entity within a given partition. </a:t>
            </a:r>
          </a:p>
          <a:p>
            <a:pPr marL="171450" indent="-171450">
              <a:buFont typeface="Arial" pitchFamily="34" charset="0"/>
              <a:buChar char="•"/>
            </a:pPr>
            <a:r>
              <a:rPr lang="en-NZ" dirty="0"/>
              <a:t>The combination of the partition key and the row key forms a primary key that identifies each entity uniquely within the table.</a:t>
            </a:r>
            <a:endParaRPr lang="en-US" b="1" dirty="0"/>
          </a:p>
          <a:p>
            <a:pPr marL="171450" indent="-171450">
              <a:buFont typeface="Arial" pitchFamily="34" charset="0"/>
              <a:buChar char="•"/>
            </a:pPr>
            <a:r>
              <a:rPr lang="en-NZ" dirty="0"/>
              <a:t>The Table service does not enforce any schema. </a:t>
            </a:r>
          </a:p>
          <a:p>
            <a:pPr marL="171450" indent="-171450">
              <a:buFont typeface="Arial" pitchFamily="34" charset="0"/>
              <a:buChar char="•"/>
            </a:pPr>
            <a:r>
              <a:rPr lang="en-NZ" dirty="0"/>
              <a:t>A developer may choose to implement and enforce a schema on the client side</a:t>
            </a:r>
            <a:endParaRPr lang="en-US" baseline="0" dirty="0"/>
          </a:p>
          <a:p>
            <a:pPr marL="0" indent="0">
              <a:buFont typeface="Arial" pitchFamily="34" charset="0"/>
              <a:buNone/>
            </a:pPr>
            <a:endParaRPr lang="en-US" baseline="0" dirty="0"/>
          </a:p>
          <a:p>
            <a:pPr marL="0" indent="0">
              <a:buFont typeface="Arial" pitchFamily="34" charset="0"/>
              <a:buNone/>
            </a:pPr>
            <a:r>
              <a:rPr lang="en-US" b="1" baseline="0" dirty="0"/>
              <a:t>Notes</a:t>
            </a:r>
          </a:p>
          <a:p>
            <a:r>
              <a:rPr lang="en-US"/>
              <a:t>http://msdn.microsoft.com/en-us/library/dd573356.aspx</a:t>
            </a:r>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Tree>
    <p:extLst>
      <p:ext uri="{BB962C8B-B14F-4D97-AF65-F5344CB8AC3E}">
        <p14:creationId xmlns:p14="http://schemas.microsoft.com/office/powerpoint/2010/main" val="357126740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err="1"/>
              <a:t>StorSimple</a:t>
            </a:r>
            <a:r>
              <a:rPr lang="sv-SE" baseline="0" dirty="0"/>
              <a:t> is Microsofts offring in Azure </a:t>
            </a:r>
            <a:r>
              <a:rPr lang="en-US" sz="1200" kern="1200" dirty="0">
                <a:solidFill>
                  <a:schemeClr val="tx1"/>
                </a:solidFill>
                <a:effectLst/>
                <a:latin typeface="+mn-lt"/>
                <a:ea typeface="+mn-ea"/>
                <a:cs typeface="+mn-cs"/>
              </a:rPr>
              <a:t>which offers a unique hybrid cloud storage solution which provides primary storage, archive and disaster recovery. This solution optimizes total storage costs and data protection for enterprises.</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73</a:t>
            </a:fld>
            <a:endParaRPr lang="en-US"/>
          </a:p>
        </p:txBody>
      </p:sp>
    </p:spTree>
    <p:extLst>
      <p:ext uri="{BB962C8B-B14F-4D97-AF65-F5344CB8AC3E}">
        <p14:creationId xmlns:p14="http://schemas.microsoft.com/office/powerpoint/2010/main" val="316467894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defTabSz="888926">
              <a:spcBef>
                <a:spcPts val="1200"/>
              </a:spcBef>
              <a:buFont typeface="Arial" panose="020B0604020202020204" pitchFamily="34" charset="0"/>
              <a:buChar char="•"/>
            </a:pPr>
            <a:r>
              <a:rPr lang="en-US" sz="1200" kern="1200" spc="-100" dirty="0" err="1">
                <a:solidFill>
                  <a:schemeClr val="bg1">
                    <a:alpha val="99000"/>
                  </a:schemeClr>
                </a:solidFill>
                <a:latin typeface="+mn-lt"/>
                <a:ea typeface="Segoe UI" pitchFamily="34" charset="0"/>
                <a:cs typeface="Segoe UI" pitchFamily="34" charset="0"/>
              </a:rPr>
              <a:t>StorSimple</a:t>
            </a:r>
            <a:r>
              <a:rPr lang="en-US" sz="1200" kern="1200" spc="-100" dirty="0">
                <a:solidFill>
                  <a:schemeClr val="bg1">
                    <a:alpha val="99000"/>
                  </a:schemeClr>
                </a:solidFill>
                <a:latin typeface="+mn-lt"/>
                <a:ea typeface="Segoe UI" pitchFamily="34" charset="0"/>
                <a:cs typeface="Segoe UI" pitchFamily="34" charset="0"/>
              </a:rPr>
              <a:t> is a unique hybrid cloud storage solution which provides primary storage, archive and disaster recovery.</a:t>
            </a:r>
          </a:p>
          <a:p>
            <a:pPr marL="171450" indent="-171450" defTabSz="888926">
              <a:spcBef>
                <a:spcPts val="1200"/>
              </a:spcBef>
              <a:buFont typeface="Arial" panose="020B0604020202020204" pitchFamily="34" charset="0"/>
              <a:buChar char="•"/>
            </a:pPr>
            <a:r>
              <a:rPr lang="en-US" sz="1200" kern="1200" spc="-100" dirty="0">
                <a:solidFill>
                  <a:schemeClr val="bg1">
                    <a:alpha val="99000"/>
                  </a:schemeClr>
                </a:solidFill>
                <a:latin typeface="+mn-lt"/>
                <a:ea typeface="Segoe UI" pitchFamily="34" charset="0"/>
                <a:cs typeface="Segoe UI" pitchFamily="34" charset="0"/>
              </a:rPr>
              <a:t>This solution optimizes total storage costs and data protection for enterprises.</a:t>
            </a:r>
          </a:p>
          <a:p>
            <a:endParaRPr lang="sv-SE" dirty="0"/>
          </a:p>
        </p:txBody>
      </p:sp>
      <p:sp>
        <p:nvSpPr>
          <p:cNvPr id="4" name="Slide Number Placeholder 3"/>
          <p:cNvSpPr>
            <a:spLocks noGrp="1"/>
          </p:cNvSpPr>
          <p:nvPr>
            <p:ph type="sldNum" sz="quarter" idx="10"/>
          </p:nvPr>
        </p:nvSpPr>
        <p:spPr/>
        <p:txBody>
          <a:bodyPr/>
          <a:lstStyle/>
          <a:p>
            <a:fld id="{2C52CFDC-D2D5-4B9F-BA75-89F771E01AEB}" type="slidenum">
              <a:rPr lang="en-US" smtClean="0"/>
              <a:t>75</a:t>
            </a:fld>
            <a:endParaRPr lang="en-US"/>
          </a:p>
        </p:txBody>
      </p:sp>
    </p:spTree>
    <p:extLst>
      <p:ext uri="{BB962C8B-B14F-4D97-AF65-F5344CB8AC3E}">
        <p14:creationId xmlns:p14="http://schemas.microsoft.com/office/powerpoint/2010/main" val="2930293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a:t>
            </a:r>
          </a:p>
          <a:p>
            <a:r>
              <a:rPr lang="en-US" b="0" dirty="0"/>
              <a:t>Understand block</a:t>
            </a:r>
            <a:r>
              <a:rPr lang="en-US" b="0" baseline="0" dirty="0"/>
              <a:t> </a:t>
            </a:r>
            <a:r>
              <a:rPr lang="en-US" b="0" dirty="0"/>
              <a:t>blob</a:t>
            </a:r>
          </a:p>
          <a:p>
            <a:endParaRPr lang="en-US" b="0" dirty="0"/>
          </a:p>
          <a:p>
            <a:r>
              <a:rPr lang="en-US" b="1" dirty="0"/>
              <a:t>Speaker Notes</a:t>
            </a:r>
          </a:p>
          <a:p>
            <a:endParaRPr lang="en-US" dirty="0"/>
          </a:p>
          <a:p>
            <a:pPr marL="171450" indent="-171450">
              <a:buFont typeface="Arial" pitchFamily="34" charset="0"/>
              <a:buChar char="•"/>
            </a:pPr>
            <a:r>
              <a:rPr lang="en-NZ" dirty="0"/>
              <a:t>Block blobs are comprised of blocks, each of which is identified by a block ID. </a:t>
            </a:r>
          </a:p>
          <a:p>
            <a:pPr marL="171450" indent="-171450">
              <a:buFont typeface="Arial" pitchFamily="34" charset="0"/>
              <a:buChar char="•"/>
            </a:pPr>
            <a:r>
              <a:rPr lang="en-NZ" dirty="0"/>
              <a:t>You create or modify a block blob by uploading a set of blocks and committing them by their block IDs. </a:t>
            </a:r>
          </a:p>
          <a:p>
            <a:pPr marL="384431" lvl="1" indent="-171450">
              <a:buFont typeface="Arial" pitchFamily="34" charset="0"/>
              <a:buChar char="•"/>
            </a:pPr>
            <a:r>
              <a:rPr lang="en-NZ" dirty="0"/>
              <a:t>If you are uploading a block blob that is no more than 64 MB in size, you can also upload it in its entirety with a single </a:t>
            </a:r>
            <a:r>
              <a:rPr lang="en-NZ" dirty="0">
                <a:hlinkClick r:id="rId3"/>
              </a:rPr>
              <a:t>Put Blob</a:t>
            </a:r>
            <a:r>
              <a:rPr lang="en-NZ" dirty="0"/>
              <a:t> operation.</a:t>
            </a:r>
          </a:p>
          <a:p>
            <a:pPr marL="171450" indent="-171450">
              <a:buFont typeface="Arial" pitchFamily="34" charset="0"/>
              <a:buChar char="•"/>
            </a:pPr>
            <a:r>
              <a:rPr lang="en-NZ" dirty="0"/>
              <a:t>When you upload a block to Microsoft Azure using the </a:t>
            </a:r>
            <a:r>
              <a:rPr lang="en-NZ" dirty="0">
                <a:hlinkClick r:id="rId4"/>
              </a:rPr>
              <a:t>Put Block</a:t>
            </a:r>
            <a:r>
              <a:rPr lang="en-NZ" dirty="0"/>
              <a:t> operation, it is associated with the specified block blob, but it does not become part of the blob until you call the </a:t>
            </a:r>
            <a:r>
              <a:rPr lang="en-NZ" dirty="0">
                <a:hlinkClick r:id="rId5"/>
              </a:rPr>
              <a:t>Put Block List</a:t>
            </a:r>
            <a:r>
              <a:rPr lang="en-NZ" dirty="0"/>
              <a:t> operation and include the block's ID. </a:t>
            </a:r>
          </a:p>
          <a:p>
            <a:pPr marL="384431" lvl="1" indent="-171450">
              <a:buFont typeface="Arial" pitchFamily="34" charset="0"/>
              <a:buChar char="•"/>
            </a:pPr>
            <a:r>
              <a:rPr lang="en-NZ" dirty="0"/>
              <a:t>The block remains in an uncommitted state until it is specifically committed. Writing to a block blob is thus always a two-step process.</a:t>
            </a:r>
          </a:p>
          <a:p>
            <a:pPr marL="171450" indent="-171450">
              <a:buFont typeface="Arial" pitchFamily="34" charset="0"/>
              <a:buChar char="•"/>
            </a:pPr>
            <a:r>
              <a:rPr lang="en-NZ" dirty="0"/>
              <a:t>Each block can be a maximum of 4 MB in size. The maximum size for a block blob in version 2009-09-19 is 200 GB, or up to 50,000 blocks.</a:t>
            </a:r>
          </a:p>
          <a:p>
            <a:pPr marL="0" indent="0">
              <a:buFont typeface="Arial" pitchFamily="34" charset="0"/>
              <a:buNone/>
            </a:pPr>
            <a:endParaRPr lang="en-US" baseline="0" dirty="0"/>
          </a:p>
          <a:p>
            <a:r>
              <a:rPr lang="en-US" b="1" baseline="0" dirty="0"/>
              <a:t>Notes</a:t>
            </a:r>
          </a:p>
          <a:p>
            <a:r>
              <a:rPr lang="en-US" dirty="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Tree>
    <p:extLst>
      <p:ext uri="{BB962C8B-B14F-4D97-AF65-F5344CB8AC3E}">
        <p14:creationId xmlns:p14="http://schemas.microsoft.com/office/powerpoint/2010/main" val="361251451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6/16/2017</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79</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a:t>Slide Objective</a:t>
            </a:r>
          </a:p>
          <a:p>
            <a:r>
              <a:rPr lang="en-US" b="0" dirty="0"/>
              <a:t>Understand page blob</a:t>
            </a:r>
          </a:p>
          <a:p>
            <a:endParaRPr lang="en-US" b="0" dirty="0"/>
          </a:p>
          <a:p>
            <a:r>
              <a:rPr lang="en-US" b="1" dirty="0"/>
              <a:t>Speaker Notes</a:t>
            </a:r>
          </a:p>
          <a:p>
            <a:pPr marL="0" indent="0">
              <a:buFont typeface="Arial" pitchFamily="34" charset="0"/>
              <a:buNone/>
            </a:pPr>
            <a:endParaRPr lang="en-NZ" baseline="0" dirty="0"/>
          </a:p>
          <a:p>
            <a:pPr marL="171450" indent="-171450">
              <a:buFont typeface="Arial" pitchFamily="34" charset="0"/>
              <a:buChar char="•"/>
            </a:pPr>
            <a:r>
              <a:rPr lang="en-NZ" dirty="0"/>
              <a:t>Page blobs are a collection of pages. </a:t>
            </a:r>
          </a:p>
          <a:p>
            <a:pPr marL="384431" lvl="1" indent="-171450">
              <a:buFont typeface="Arial" pitchFamily="34" charset="0"/>
              <a:buChar char="•"/>
            </a:pPr>
            <a:r>
              <a:rPr lang="en-NZ" dirty="0"/>
              <a:t>A page is a range of data that is identified by its offset from the start of the blob. </a:t>
            </a:r>
          </a:p>
          <a:p>
            <a:pPr marL="171450" indent="-171450">
              <a:buFont typeface="Arial" pitchFamily="34" charset="0"/>
              <a:buChar char="•"/>
            </a:pPr>
            <a:r>
              <a:rPr lang="en-NZ" dirty="0"/>
              <a:t>To create a page blob, you initialize the page blob by calling </a:t>
            </a:r>
            <a:r>
              <a:rPr lang="en-NZ" dirty="0">
                <a:hlinkClick r:id="rId3"/>
              </a:rPr>
              <a:t>Put Blob</a:t>
            </a:r>
            <a:r>
              <a:rPr lang="en-NZ" dirty="0"/>
              <a:t> and specifying its maximum size. </a:t>
            </a:r>
          </a:p>
          <a:p>
            <a:pPr marL="171450" indent="-171450">
              <a:buFont typeface="Arial" pitchFamily="34" charset="0"/>
              <a:buChar char="•"/>
            </a:pPr>
            <a:r>
              <a:rPr lang="en-NZ" dirty="0"/>
              <a:t>To add content to or update a page blob, you call the </a:t>
            </a:r>
            <a:r>
              <a:rPr lang="en-NZ" dirty="0">
                <a:hlinkClick r:id="rId4"/>
              </a:rPr>
              <a:t>Put Page</a:t>
            </a:r>
            <a:r>
              <a:rPr lang="en-NZ" dirty="0"/>
              <a:t> operation to modify a page or range of pages by specifying an offset and range. All pages must align 512-byte page boundaries.</a:t>
            </a:r>
          </a:p>
          <a:p>
            <a:pPr marL="384431" lvl="1" indent="-171450">
              <a:buFont typeface="Arial" pitchFamily="34" charset="0"/>
              <a:buChar char="•"/>
            </a:pPr>
            <a:r>
              <a:rPr lang="en-NZ" dirty="0"/>
              <a:t>Unlike writes to block blobs, writes to page blobs happen in-place and are immediately committed to the blob.</a:t>
            </a:r>
          </a:p>
          <a:p>
            <a:pPr marL="171450" indent="-171450">
              <a:buFont typeface="Arial" pitchFamily="34" charset="0"/>
              <a:buChar char="•"/>
            </a:pPr>
            <a:r>
              <a:rPr lang="en-NZ" dirty="0"/>
              <a:t>The maximum size for a page blob is 1 TB. </a:t>
            </a:r>
          </a:p>
          <a:p>
            <a:pPr marL="384431" lvl="1" indent="-171450">
              <a:buFont typeface="Arial" pitchFamily="34" charset="0"/>
              <a:buChar char="•"/>
            </a:pPr>
            <a:r>
              <a:rPr lang="en-NZ" dirty="0"/>
              <a:t>A page written to a page blob may be up to 1 TB in size</a:t>
            </a:r>
            <a:r>
              <a:rPr lang="en-NZ" baseline="0" dirty="0"/>
              <a:t> but will typically be much smaller</a:t>
            </a:r>
            <a:endParaRPr lang="en-NZ" dirty="0"/>
          </a:p>
          <a:p>
            <a:pPr marL="171450" indent="-171450">
              <a:buFont typeface="Arial" pitchFamily="34" charset="0"/>
              <a:buChar char="•"/>
            </a:pPr>
            <a:endParaRPr lang="en-US" baseline="0" dirty="0"/>
          </a:p>
          <a:p>
            <a:r>
              <a:rPr lang="en-US" b="1" baseline="0" dirty="0"/>
              <a:t>Notes</a:t>
            </a:r>
          </a:p>
          <a:p>
            <a:r>
              <a:rPr lang="en-US" dirty="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Tree>
    <p:extLst>
      <p:ext uri="{BB962C8B-B14F-4D97-AF65-F5344CB8AC3E}">
        <p14:creationId xmlns:p14="http://schemas.microsoft.com/office/powerpoint/2010/main" val="2883887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b="1" dirty="0"/>
              <a:t>Slide Objectives</a:t>
            </a:r>
          </a:p>
          <a:p>
            <a:pPr marL="171450" indent="-171450">
              <a:buFont typeface="Arial" pitchFamily="34" charset="0"/>
              <a:buChar char="•"/>
            </a:pPr>
            <a:r>
              <a:rPr lang="en-US" b="0" dirty="0"/>
              <a:t>Understand the hierarchy of Blob storage</a:t>
            </a:r>
          </a:p>
          <a:p>
            <a:endParaRPr lang="en-US" b="0" dirty="0"/>
          </a:p>
          <a:p>
            <a:r>
              <a:rPr lang="en-US" b="1" dirty="0"/>
              <a:t>Speaker Notes</a:t>
            </a:r>
          </a:p>
          <a:p>
            <a:pPr marL="171450" indent="-171450">
              <a:buFont typeface="Arial" pitchFamily="34" charset="0"/>
              <a:buChar char="•"/>
            </a:pPr>
            <a:r>
              <a:rPr lang="en-NZ" dirty="0"/>
              <a:t>The Blob service provides storage for entities, such as binary files and text files. </a:t>
            </a:r>
          </a:p>
          <a:p>
            <a:pPr marL="171450" indent="-171450">
              <a:buFont typeface="Arial" pitchFamily="34" charset="0"/>
              <a:buChar char="•"/>
            </a:pPr>
            <a:r>
              <a:rPr lang="en-NZ" dirty="0"/>
              <a:t>The REST API for the Blob service exposes two resources: </a:t>
            </a:r>
          </a:p>
          <a:p>
            <a:pPr marL="384431" lvl="1" indent="-171450">
              <a:buFont typeface="Arial" pitchFamily="34" charset="0"/>
              <a:buChar char="•"/>
            </a:pPr>
            <a:r>
              <a:rPr lang="en-NZ" dirty="0"/>
              <a:t>Containers </a:t>
            </a:r>
          </a:p>
          <a:p>
            <a:pPr marL="384431" lvl="1" indent="-171450">
              <a:buFont typeface="Arial" pitchFamily="34" charset="0"/>
              <a:buChar char="•"/>
            </a:pPr>
            <a:r>
              <a:rPr lang="en-NZ" dirty="0"/>
              <a:t>Blobs. </a:t>
            </a:r>
          </a:p>
          <a:p>
            <a:pPr marL="384431" lvl="1" indent="-171450">
              <a:buFont typeface="Arial" pitchFamily="34" charset="0"/>
              <a:buChar char="•"/>
            </a:pPr>
            <a:r>
              <a:rPr lang="en-NZ" dirty="0"/>
              <a:t>A container is a set of blobs; every blob must belong to a container. </a:t>
            </a:r>
          </a:p>
          <a:p>
            <a:pPr marL="171450" lvl="0" indent="-171450">
              <a:buFont typeface="Arial" pitchFamily="34" charset="0"/>
              <a:buChar char="•"/>
            </a:pPr>
            <a:r>
              <a:rPr lang="en-NZ" dirty="0"/>
              <a:t>The Blob service defines two types of blobs:</a:t>
            </a:r>
          </a:p>
          <a:p>
            <a:pPr marL="384431" lvl="1" indent="-171450">
              <a:buFont typeface="Arial" pitchFamily="34" charset="0"/>
              <a:buChar char="•"/>
            </a:pPr>
            <a:r>
              <a:rPr lang="en-NZ" dirty="0"/>
              <a:t>Block blobs, which are optimized for streaming. </a:t>
            </a:r>
          </a:p>
          <a:p>
            <a:pPr marL="384431" lvl="1" indent="-171450">
              <a:buFont typeface="Arial" pitchFamily="34" charset="0"/>
              <a:buChar char="•"/>
            </a:pPr>
            <a:r>
              <a:rPr lang="en-NZ" dirty="0"/>
              <a:t>Page blobs, which are optimized for random read/write operations and which provide the ability to write to a range of bytes in a blob. </a:t>
            </a:r>
          </a:p>
          <a:p>
            <a:pPr marL="171450" lvl="0" indent="-171450">
              <a:buFont typeface="Arial" pitchFamily="34" charset="0"/>
              <a:buChar char="•"/>
            </a:pPr>
            <a:endParaRPr lang="en-NZ" dirty="0"/>
          </a:p>
          <a:p>
            <a:pPr marL="171450" lvl="0" indent="-171450">
              <a:buFont typeface="Arial" pitchFamily="34" charset="0"/>
              <a:buChar char="•"/>
            </a:pPr>
            <a:r>
              <a:rPr lang="en-NZ" dirty="0"/>
              <a:t>Blobs can be read by calling the </a:t>
            </a:r>
            <a:r>
              <a:rPr lang="en-NZ" dirty="0">
                <a:hlinkClick r:id="rId3"/>
              </a:rPr>
              <a:t>Get Blob</a:t>
            </a:r>
            <a:r>
              <a:rPr lang="en-NZ" dirty="0"/>
              <a:t> operation. A client may read the entire blob, or an arbitrary range of bytes. </a:t>
            </a:r>
          </a:p>
          <a:p>
            <a:pPr marL="171450" lvl="0" indent="-171450">
              <a:buFont typeface="Arial" pitchFamily="34" charset="0"/>
              <a:buChar char="•"/>
            </a:pPr>
            <a:endParaRPr lang="en-NZ" dirty="0"/>
          </a:p>
          <a:p>
            <a:pPr marL="171450" lvl="0" indent="-171450">
              <a:buFont typeface="Arial" pitchFamily="34" charset="0"/>
              <a:buChar char="•"/>
            </a:pPr>
            <a:r>
              <a:rPr lang="en-NZ" dirty="0"/>
              <a:t>Block blobs less than or equal to 64 MB in size can be uploaded by calling the </a:t>
            </a:r>
            <a:r>
              <a:rPr lang="en-NZ" dirty="0">
                <a:hlinkClick r:id="rId4"/>
              </a:rPr>
              <a:t>Put Blob</a:t>
            </a:r>
            <a:r>
              <a:rPr lang="en-NZ" dirty="0"/>
              <a:t> operation. </a:t>
            </a:r>
          </a:p>
          <a:p>
            <a:pPr marL="171450" lvl="0" indent="-171450">
              <a:buFont typeface="Arial" pitchFamily="34" charset="0"/>
              <a:buChar char="•"/>
            </a:pPr>
            <a:r>
              <a:rPr lang="en-NZ" dirty="0"/>
              <a:t>Block blobs larger than 64 MB must be uploaded as a set of blocks, each of which must be less than or equal to 4 MB in size. </a:t>
            </a:r>
            <a:br>
              <a:rPr lang="en-NZ" dirty="0"/>
            </a:br>
            <a:endParaRPr lang="en-NZ" dirty="0"/>
          </a:p>
          <a:p>
            <a:pPr marL="171450" lvl="0" indent="-171450">
              <a:buFont typeface="Arial" pitchFamily="34" charset="0"/>
              <a:buChar char="•"/>
            </a:pPr>
            <a:r>
              <a:rPr lang="en-NZ" dirty="0"/>
              <a:t>Page blobs are created and initialized with a maximum size with a call to </a:t>
            </a:r>
            <a:r>
              <a:rPr lang="en-NZ" dirty="0">
                <a:hlinkClick r:id="rId4"/>
              </a:rPr>
              <a:t>Put Blob</a:t>
            </a:r>
            <a:r>
              <a:rPr lang="en-NZ" dirty="0"/>
              <a:t>. </a:t>
            </a:r>
          </a:p>
          <a:p>
            <a:pPr marL="171450" lvl="0" indent="-171450">
              <a:buFont typeface="Arial" pitchFamily="34" charset="0"/>
              <a:buChar char="•"/>
            </a:pPr>
            <a:r>
              <a:rPr lang="en-NZ" dirty="0"/>
              <a:t>To write content to a page blob, you call the </a:t>
            </a:r>
            <a:r>
              <a:rPr lang="en-NZ" dirty="0">
                <a:hlinkClick r:id="rId5"/>
              </a:rPr>
              <a:t>Put Page</a:t>
            </a:r>
            <a:r>
              <a:rPr lang="en-NZ" dirty="0"/>
              <a:t> operation. The maximum size currently supported for a page blob is 1 TB.</a:t>
            </a:r>
          </a:p>
          <a:p>
            <a:endParaRPr lang="en-US" b="1" dirty="0"/>
          </a:p>
          <a:p>
            <a:r>
              <a:rPr lang="en-US" b="1" dirty="0"/>
              <a:t>Notes</a:t>
            </a:r>
          </a:p>
          <a:p>
            <a:r>
              <a:rPr lang="en-US" dirty="0"/>
              <a:t>http://msdn.microsoft.com/en-us/library/dd573356.aspx</a:t>
            </a:r>
          </a:p>
          <a:p>
            <a:r>
              <a:rPr lang="en-NZ" dirty="0"/>
              <a:t>Using the REST API for the Blob service, developers can create a hierarchical namespace similar to a file system. Blob names may encode a hierarchy by using a configurable path separator. For example, the blob names </a:t>
            </a:r>
            <a:r>
              <a:rPr lang="en-NZ" i="1" dirty="0"/>
              <a:t>MyGroup/MyBlob1</a:t>
            </a:r>
            <a:r>
              <a:rPr lang="en-NZ" dirty="0"/>
              <a:t> and </a:t>
            </a:r>
            <a:r>
              <a:rPr lang="en-NZ" i="1" dirty="0"/>
              <a:t>MyGroup/MyBlob2</a:t>
            </a:r>
            <a:r>
              <a:rPr lang="en-NZ" dirty="0"/>
              <a:t>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i="1" dirty="0"/>
              <a:t>MyGroup/</a:t>
            </a:r>
            <a:r>
              <a:rPr lang="en-NZ" dirty="0"/>
              <a:t>.</a:t>
            </a:r>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10</a:t>
            </a:fld>
            <a:endParaRPr lang="en-US" dirty="0"/>
          </a:p>
        </p:txBody>
      </p:sp>
    </p:spTree>
    <p:extLst>
      <p:ext uri="{BB962C8B-B14F-4D97-AF65-F5344CB8AC3E}">
        <p14:creationId xmlns:p14="http://schemas.microsoft.com/office/powerpoint/2010/main" val="320294825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6564381"/>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5"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7"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pic>
        <p:nvPicPr>
          <p:cNvPr id="4"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5"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Logo" descr="MS Logo 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4"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9.xml"/><Relationship Id="rId4" Type="http://schemas.openxmlformats.org/officeDocument/2006/relationships/image" Target="../media/image11.emf"/></Relationships>
</file>

<file path=ppt/slides/_rels/slide2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8.xml"/><Relationship Id="rId5" Type="http://schemas.openxmlformats.org/officeDocument/2006/relationships/image" Target="../media/image11.emf"/><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8.xml"/><Relationship Id="rId5" Type="http://schemas.openxmlformats.org/officeDocument/2006/relationships/image" Target="../media/image11.emf"/><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5.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8.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9.xml"/><Relationship Id="rId1" Type="http://schemas.openxmlformats.org/officeDocument/2006/relationships/slideLayout" Target="../slideLayouts/slideLayout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0.xml"/><Relationship Id="rId1" Type="http://schemas.openxmlformats.org/officeDocument/2006/relationships/slideLayout" Target="../slideLayouts/slideLayout29.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9" y="1737568"/>
            <a:ext cx="12192001" cy="1081833"/>
          </a:xfrm>
        </p:spPr>
        <p:txBody>
          <a:bodyPr>
            <a:noAutofit/>
          </a:bodyPr>
          <a:lstStyle/>
          <a:p>
            <a:r>
              <a:rPr lang="en-US" dirty="0"/>
              <a:t>Microsoft Storage Explorer </a:t>
            </a:r>
            <a:r>
              <a:rPr lang="ko-KR" altLang="en-US" dirty="0"/>
              <a:t>설치</a:t>
            </a:r>
            <a:br>
              <a:rPr lang="en-US" altLang="ko-KR" dirty="0"/>
            </a:br>
            <a:r>
              <a:rPr lang="ko-KR" altLang="en-US" dirty="0"/>
              <a:t>무료 저장소 개발 </a:t>
            </a:r>
            <a:r>
              <a:rPr lang="en-US" altLang="ko-KR" dirty="0"/>
              <a:t>/ </a:t>
            </a:r>
            <a:r>
              <a:rPr lang="ko-KR" altLang="en-US" dirty="0"/>
              <a:t>디버깅 도구 </a:t>
            </a:r>
            <a:br>
              <a:rPr lang="en-US" altLang="ko-KR" dirty="0"/>
            </a:br>
            <a:r>
              <a:rPr lang="en-US" dirty="0"/>
              <a:t>http://storageexplorer.com/ </a:t>
            </a:r>
          </a:p>
        </p:txBody>
      </p:sp>
      <p:sp>
        <p:nvSpPr>
          <p:cNvPr id="3" name="Text Placeholder 2"/>
          <p:cNvSpPr>
            <a:spLocks noGrp="1"/>
          </p:cNvSpPr>
          <p:nvPr>
            <p:ph type="body" sz="quarter" idx="10"/>
          </p:nvPr>
        </p:nvSpPr>
        <p:spPr>
          <a:xfrm>
            <a:off x="-1588" y="3720737"/>
            <a:ext cx="12192000" cy="990600"/>
          </a:xfrm>
        </p:spPr>
        <p:txBody>
          <a:bodyPr/>
          <a:lstStyle/>
          <a:p>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lstStyle/>
          <a:p>
            <a:r>
              <a:rPr lang="en-US" dirty="0"/>
              <a:t>Blob </a:t>
            </a:r>
            <a:r>
              <a:rPr lang="ko-KR" altLang="en-US" dirty="0"/>
              <a:t>저장소 구조</a:t>
            </a:r>
            <a:endParaRPr lang="en-US" dirty="0"/>
          </a:p>
        </p:txBody>
      </p:sp>
      <p:sp>
        <p:nvSpPr>
          <p:cNvPr id="66" name="Rounded Rectangle 65"/>
          <p:cNvSpPr/>
          <p:nvPr/>
        </p:nvSpPr>
        <p:spPr>
          <a:xfrm>
            <a:off x="6160441" y="1803399"/>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Blob</a:t>
            </a:r>
          </a:p>
        </p:txBody>
      </p:sp>
      <p:sp>
        <p:nvSpPr>
          <p:cNvPr id="69" name="Rounded Rectangle 68"/>
          <p:cNvSpPr/>
          <p:nvPr/>
        </p:nvSpPr>
        <p:spPr>
          <a:xfrm>
            <a:off x="3587136" y="1803400"/>
            <a:ext cx="2444678"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Container</a:t>
            </a:r>
          </a:p>
        </p:txBody>
      </p:sp>
      <p:sp>
        <p:nvSpPr>
          <p:cNvPr id="72" name="Rounded Rectangle 71"/>
          <p:cNvSpPr/>
          <p:nvPr/>
        </p:nvSpPr>
        <p:spPr>
          <a:xfrm>
            <a:off x="1081963" y="1803400"/>
            <a:ext cx="2361146"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sp>
        <p:nvSpPr>
          <p:cNvPr id="100" name="Rectangle 99"/>
          <p:cNvSpPr/>
          <p:nvPr/>
        </p:nvSpPr>
        <p:spPr bwMode="auto">
          <a:xfrm>
            <a:off x="175223" y="1136378"/>
            <a:ext cx="9791004" cy="457200"/>
          </a:xfrm>
          <a:prstGeom prst="rect">
            <a:avLst/>
          </a:prstGeom>
          <a:no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defTabSz="914061" fontAlgn="base">
              <a:spcBef>
                <a:spcPct val="0"/>
              </a:spcBef>
              <a:spcAft>
                <a:spcPct val="0"/>
              </a:spcAft>
            </a:pPr>
            <a:r>
              <a:rPr lang="en-US" sz="2000" dirty="0">
                <a:solidFill>
                  <a:srgbClr val="FFFFFF">
                    <a:alpha val="99000"/>
                  </a:srgbClr>
                </a:solidFill>
                <a:latin typeface="Consolas" pitchFamily="49" charset="0"/>
                <a:cs typeface="Consolas" pitchFamily="49" charset="0"/>
              </a:rPr>
              <a:t>http://{account}.</a:t>
            </a:r>
            <a:r>
              <a:rPr lang="en-US" sz="2000" i="1" dirty="0">
                <a:solidFill>
                  <a:srgbClr val="FFFFFF">
                    <a:alpha val="99000"/>
                  </a:srgbClr>
                </a:solidFill>
                <a:latin typeface="Consolas" pitchFamily="49" charset="0"/>
                <a:cs typeface="Consolas" pitchFamily="49" charset="0"/>
              </a:rPr>
              <a:t>blob.core.windows.net</a:t>
            </a:r>
            <a:r>
              <a:rPr lang="en-US" sz="2000" dirty="0">
                <a:solidFill>
                  <a:srgbClr val="FFFFFF">
                    <a:alpha val="99000"/>
                  </a:srgbClr>
                </a:solidFill>
                <a:latin typeface="Consolas" pitchFamily="49" charset="0"/>
                <a:cs typeface="Consolas" pitchFamily="49" charset="0"/>
              </a:rPr>
              <a:t>/{container}/{blobname}</a:t>
            </a:r>
          </a:p>
        </p:txBody>
      </p:sp>
      <p:sp>
        <p:nvSpPr>
          <p:cNvPr id="101" name="Down Arrow 100"/>
          <p:cNvSpPr/>
          <p:nvPr/>
        </p:nvSpPr>
        <p:spPr bwMode="auto">
          <a:xfrm rot="10800000">
            <a:off x="1700188" y="1507751"/>
            <a:ext cx="302165" cy="39421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2" name="Down Arrow 101"/>
          <p:cNvSpPr/>
          <p:nvPr/>
        </p:nvSpPr>
        <p:spPr bwMode="auto">
          <a:xfrm rot="12917701">
            <a:off x="5550609" y="1469990"/>
            <a:ext cx="302165" cy="46248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5" name="Rounded Rectangle 104"/>
          <p:cNvSpPr/>
          <p:nvPr/>
        </p:nvSpPr>
        <p:spPr>
          <a:xfrm>
            <a:off x="8492219" y="1803400"/>
            <a:ext cx="2380749" cy="429606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Pages/Blocks</a:t>
            </a:r>
          </a:p>
        </p:txBody>
      </p:sp>
      <p:sp>
        <p:nvSpPr>
          <p:cNvPr id="103" name="Down Arrow 102"/>
          <p:cNvSpPr/>
          <p:nvPr/>
        </p:nvSpPr>
        <p:spPr bwMode="auto">
          <a:xfrm rot="12330302">
            <a:off x="7722944" y="1493579"/>
            <a:ext cx="302165" cy="387925"/>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cxnSp>
        <p:nvCxnSpPr>
          <p:cNvPr id="4" name="Straight Connector 3"/>
          <p:cNvCxnSpPr/>
          <p:nvPr/>
        </p:nvCxnSpPr>
        <p:spPr>
          <a:xfrm>
            <a:off x="2858809" y="4551219"/>
            <a:ext cx="1537854" cy="101830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V="1">
            <a:off x="2848419" y="3647209"/>
            <a:ext cx="1496291" cy="104948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a:xfrm>
            <a:off x="1519558" y="423065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a:solidFill>
                  <a:schemeClr val="lt1">
                    <a:alpha val="99000"/>
                  </a:schemeClr>
                </a:solidFill>
              </a:rPr>
              <a:t>contoso</a:t>
            </a:r>
            <a:endParaRPr lang="en-US" sz="2000" dirty="0">
              <a:solidFill>
                <a:schemeClr val="lt1">
                  <a:alpha val="99000"/>
                </a:schemeClr>
              </a:solidFill>
            </a:endParaRPr>
          </a:p>
        </p:txBody>
      </p:sp>
      <p:cxnSp>
        <p:nvCxnSpPr>
          <p:cNvPr id="119" name="Straight Connector 118"/>
          <p:cNvCxnSpPr/>
          <p:nvPr/>
        </p:nvCxnSpPr>
        <p:spPr>
          <a:xfrm>
            <a:off x="5456536" y="5434445"/>
            <a:ext cx="1028700"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5383801" y="3709555"/>
            <a:ext cx="1273463" cy="66501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5383800" y="3086100"/>
            <a:ext cx="1195386" cy="758536"/>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7888010" y="4239491"/>
            <a:ext cx="1589809" cy="904008"/>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a:endCxn id="111" idx="1"/>
          </p:cNvCxnSpPr>
          <p:nvPr/>
        </p:nvCxnSpPr>
        <p:spPr>
          <a:xfrm flipV="1">
            <a:off x="7877618" y="3737075"/>
            <a:ext cx="1011020" cy="66867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84" name="Rectangle 83"/>
          <p:cNvSpPr/>
          <p:nvPr/>
        </p:nvSpPr>
        <p:spPr>
          <a:xfrm>
            <a:off x="6467854" y="2773645"/>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PIC01.JPG</a:t>
            </a:r>
          </a:p>
        </p:txBody>
      </p:sp>
      <p:sp>
        <p:nvSpPr>
          <p:cNvPr id="111" name="Rounded Rectangle 18"/>
          <p:cNvSpPr/>
          <p:nvPr/>
        </p:nvSpPr>
        <p:spPr>
          <a:xfrm>
            <a:off x="8888639" y="3385646"/>
            <a:ext cx="1585469" cy="70285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5" name="Rectangle 114"/>
          <p:cNvSpPr/>
          <p:nvPr/>
        </p:nvSpPr>
        <p:spPr>
          <a:xfrm>
            <a:off x="8888429" y="452087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7" name="Rectangle 116"/>
          <p:cNvSpPr/>
          <p:nvPr/>
        </p:nvSpPr>
        <p:spPr>
          <a:xfrm>
            <a:off x="6467853" y="3916648"/>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PIC02.JPG</a:t>
            </a:r>
          </a:p>
        </p:txBody>
      </p:sp>
      <p:sp>
        <p:nvSpPr>
          <p:cNvPr id="79" name="Rectangle 78"/>
          <p:cNvSpPr/>
          <p:nvPr/>
        </p:nvSpPr>
        <p:spPr>
          <a:xfrm>
            <a:off x="4083070" y="3383250"/>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images</a:t>
            </a:r>
          </a:p>
        </p:txBody>
      </p:sp>
      <p:sp>
        <p:nvSpPr>
          <p:cNvPr id="98" name="Rounded Rectangle 97"/>
          <p:cNvSpPr/>
          <p:nvPr/>
        </p:nvSpPr>
        <p:spPr>
          <a:xfrm>
            <a:off x="6467854" y="507805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VID1.AVI</a:t>
            </a:r>
          </a:p>
        </p:txBody>
      </p:sp>
      <p:sp>
        <p:nvSpPr>
          <p:cNvPr id="92" name="Rectangle 91"/>
          <p:cNvSpPr/>
          <p:nvPr/>
        </p:nvSpPr>
        <p:spPr>
          <a:xfrm>
            <a:off x="4083071" y="5078059"/>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videos</a:t>
            </a:r>
          </a:p>
        </p:txBody>
      </p:sp>
    </p:spTree>
    <p:extLst>
      <p:ext uri="{BB962C8B-B14F-4D97-AF65-F5344CB8AC3E}">
        <p14:creationId xmlns:p14="http://schemas.microsoft.com/office/powerpoint/2010/main" val="1266975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fade">
                                      <p:cBhvr>
                                        <p:cTn id="7" dur="1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0" nodeType="clickEffect">
                                  <p:stCondLst>
                                    <p:cond delay="0"/>
                                  </p:stCondLst>
                                  <p:childTnLst>
                                    <p:animEffect transition="out" filter="fade">
                                      <p:cBhvr>
                                        <p:cTn id="11" dur="2000" tmFilter="0, 0; .2, .5; .8, .5; 1, 0"/>
                                        <p:tgtEl>
                                          <p:spTgt spid="72"/>
                                        </p:tgtEl>
                                      </p:cBhvr>
                                    </p:animEffect>
                                    <p:animScale>
                                      <p:cBhvr>
                                        <p:cTn id="12" dur="1000" autoRev="1" fill="hold"/>
                                        <p:tgtEl>
                                          <p:spTgt spid="72"/>
                                        </p:tgtEl>
                                      </p:cBhvr>
                                      <p:by x="105000" y="105000"/>
                                    </p:animScale>
                                  </p:childTnLst>
                                </p:cTn>
                              </p:par>
                              <p:par>
                                <p:cTn id="13" presetID="10" presetClass="entr" presetSubtype="0" fill="hold" grpId="0" nodeType="with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fade">
                                      <p:cBhvr>
                                        <p:cTn id="15" dur="1000"/>
                                        <p:tgtEl>
                                          <p:spTgt spid="101"/>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mph" presetSubtype="0" fill="hold" grpId="0" nodeType="clickEffect">
                                  <p:stCondLst>
                                    <p:cond delay="0"/>
                                  </p:stCondLst>
                                  <p:childTnLst>
                                    <p:animEffect transition="out" filter="fade">
                                      <p:cBhvr>
                                        <p:cTn id="19" dur="2000" tmFilter="0, 0; .2, .5; .8, .5; 1, 0"/>
                                        <p:tgtEl>
                                          <p:spTgt spid="69"/>
                                        </p:tgtEl>
                                      </p:cBhvr>
                                    </p:animEffect>
                                    <p:animScale>
                                      <p:cBhvr>
                                        <p:cTn id="20" dur="1000" autoRev="1" fill="hold"/>
                                        <p:tgtEl>
                                          <p:spTgt spid="69"/>
                                        </p:tgtEl>
                                      </p:cBhvr>
                                      <p:by x="105000" y="105000"/>
                                    </p:animScale>
                                  </p:childTnLst>
                                </p:cTn>
                              </p:par>
                              <p:par>
                                <p:cTn id="21" presetID="10" presetClass="entr" presetSubtype="0" fill="hold" grpId="0" nodeType="withEffect">
                                  <p:stCondLst>
                                    <p:cond delay="0"/>
                                  </p:stCondLst>
                                  <p:childTnLst>
                                    <p:set>
                                      <p:cBhvr>
                                        <p:cTn id="22" dur="1" fill="hold">
                                          <p:stCondLst>
                                            <p:cond delay="0"/>
                                          </p:stCondLst>
                                        </p:cTn>
                                        <p:tgtEl>
                                          <p:spTgt spid="102"/>
                                        </p:tgtEl>
                                        <p:attrNameLst>
                                          <p:attrName>style.visibility</p:attrName>
                                        </p:attrNameLst>
                                      </p:cBhvr>
                                      <p:to>
                                        <p:strVal val="visible"/>
                                      </p:to>
                                    </p:set>
                                    <p:animEffect transition="in" filter="fade">
                                      <p:cBhvr>
                                        <p:cTn id="23" dur="1000"/>
                                        <p:tgtEl>
                                          <p:spTgt spid="102"/>
                                        </p:tgtEl>
                                      </p:cBhvr>
                                    </p:animEffect>
                                  </p:childTnLst>
                                </p:cTn>
                              </p:par>
                            </p:childTnLst>
                          </p:cTn>
                        </p:par>
                      </p:childTnLst>
                    </p:cTn>
                  </p:par>
                  <p:par>
                    <p:cTn id="24" fill="hold">
                      <p:stCondLst>
                        <p:cond delay="indefinite"/>
                      </p:stCondLst>
                      <p:childTnLst>
                        <p:par>
                          <p:cTn id="25" fill="hold">
                            <p:stCondLst>
                              <p:cond delay="0"/>
                            </p:stCondLst>
                            <p:childTnLst>
                              <p:par>
                                <p:cTn id="26" presetID="26" presetClass="emph" presetSubtype="0" fill="hold" grpId="0" nodeType="clickEffect">
                                  <p:stCondLst>
                                    <p:cond delay="0"/>
                                  </p:stCondLst>
                                  <p:childTnLst>
                                    <p:animEffect transition="out" filter="fade">
                                      <p:cBhvr>
                                        <p:cTn id="27" dur="2000" tmFilter="0, 0; .2, .5; .8, .5; 1, 0"/>
                                        <p:tgtEl>
                                          <p:spTgt spid="66"/>
                                        </p:tgtEl>
                                      </p:cBhvr>
                                    </p:animEffect>
                                    <p:animScale>
                                      <p:cBhvr>
                                        <p:cTn id="28" dur="1000" autoRev="1" fill="hold"/>
                                        <p:tgtEl>
                                          <p:spTgt spid="66"/>
                                        </p:tgtEl>
                                      </p:cBhvr>
                                      <p:by x="105000" y="105000"/>
                                    </p:animScale>
                                  </p:childTnLst>
                                </p:cTn>
                              </p:par>
                              <p:par>
                                <p:cTn id="29" presetID="10" presetClass="entr" presetSubtype="0" fill="hold" grpId="0" nodeType="withEffect">
                                  <p:stCondLst>
                                    <p:cond delay="0"/>
                                  </p:stCondLst>
                                  <p:childTnLst>
                                    <p:set>
                                      <p:cBhvr>
                                        <p:cTn id="30" dur="1" fill="hold">
                                          <p:stCondLst>
                                            <p:cond delay="0"/>
                                          </p:stCondLst>
                                        </p:cTn>
                                        <p:tgtEl>
                                          <p:spTgt spid="103"/>
                                        </p:tgtEl>
                                        <p:attrNameLst>
                                          <p:attrName>style.visibility</p:attrName>
                                        </p:attrNameLst>
                                      </p:cBhvr>
                                      <p:to>
                                        <p:strVal val="visible"/>
                                      </p:to>
                                    </p:set>
                                    <p:animEffect transition="in" filter="fade">
                                      <p:cBhvr>
                                        <p:cTn id="31" dur="10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9" grpId="0" animBg="1"/>
      <p:bldP spid="72" grpId="0" animBg="1"/>
      <p:bldP spid="100" grpId="0"/>
      <p:bldP spid="101" grpId="0" animBg="1"/>
      <p:bldP spid="102" grpId="0" animBg="1"/>
      <p:bldP spid="10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blob</a:t>
            </a:r>
            <a:r>
              <a:rPr lang="ko-KR" altLang="en-US" dirty="0"/>
              <a:t>과 통합</a:t>
            </a:r>
            <a:endParaRPr lang="en-US" dirty="0"/>
          </a:p>
        </p:txBody>
      </p:sp>
    </p:spTree>
    <p:extLst>
      <p:ext uri="{BB962C8B-B14F-4D97-AF65-F5344CB8AC3E}">
        <p14:creationId xmlns:p14="http://schemas.microsoft.com/office/powerpoint/2010/main" val="4241197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Containers</a:t>
            </a:r>
          </a:p>
        </p:txBody>
      </p:sp>
      <p:sp>
        <p:nvSpPr>
          <p:cNvPr id="3" name="Content Placeholder 2"/>
          <p:cNvSpPr>
            <a:spLocks noGrp="1"/>
          </p:cNvSpPr>
          <p:nvPr>
            <p:ph sz="quarter" idx="10"/>
          </p:nvPr>
        </p:nvSpPr>
        <p:spPr/>
        <p:txBody>
          <a:bodyPr/>
          <a:lstStyle/>
          <a:p>
            <a:r>
              <a:rPr lang="ko-KR" altLang="en-US" sz="2800" dirty="0"/>
              <a:t>계정</a:t>
            </a:r>
            <a:r>
              <a:rPr lang="en-US" altLang="ko-KR" sz="2800" dirty="0"/>
              <a:t>(Account) </a:t>
            </a:r>
            <a:r>
              <a:rPr lang="ko-KR" altLang="en-US" sz="2800" dirty="0"/>
              <a:t>당 여러개의 </a:t>
            </a:r>
            <a:r>
              <a:rPr lang="en-US" sz="2800" dirty="0"/>
              <a:t>Container</a:t>
            </a:r>
          </a:p>
          <a:p>
            <a:r>
              <a:rPr lang="ko-KR" altLang="en-US" sz="2800" dirty="0"/>
              <a:t>특수 목적의 </a:t>
            </a:r>
            <a:r>
              <a:rPr lang="en-US" sz="2800" dirty="0"/>
              <a:t>$root container</a:t>
            </a:r>
          </a:p>
          <a:p>
            <a:endParaRPr lang="en-US" sz="2800" dirty="0"/>
          </a:p>
        </p:txBody>
      </p:sp>
    </p:spTree>
    <p:extLst>
      <p:ext uri="{BB962C8B-B14F-4D97-AF65-F5344CB8AC3E}">
        <p14:creationId xmlns:p14="http://schemas.microsoft.com/office/powerpoint/2010/main" val="2141389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Containers</a:t>
            </a:r>
          </a:p>
        </p:txBody>
      </p:sp>
      <p:sp>
        <p:nvSpPr>
          <p:cNvPr id="3" name="Content Placeholder 2"/>
          <p:cNvSpPr>
            <a:spLocks noGrp="1"/>
          </p:cNvSpPr>
          <p:nvPr>
            <p:ph sz="quarter" idx="10"/>
          </p:nvPr>
        </p:nvSpPr>
        <p:spPr/>
        <p:txBody>
          <a:bodyPr/>
          <a:lstStyle/>
          <a:p>
            <a:r>
              <a:rPr lang="en-US" sz="2800" dirty="0"/>
              <a:t>Container</a:t>
            </a:r>
            <a:r>
              <a:rPr lang="ko-KR" altLang="en-US" sz="2800" dirty="0"/>
              <a:t>는 여러 세트의 </a:t>
            </a:r>
            <a:r>
              <a:rPr lang="en-US" altLang="ko-KR" sz="2800" dirty="0"/>
              <a:t>blob</a:t>
            </a:r>
            <a:r>
              <a:rPr lang="ko-KR" altLang="en-US" sz="2800" dirty="0"/>
              <a:t>을 보관</a:t>
            </a:r>
            <a:endParaRPr lang="en-US" sz="2800" dirty="0"/>
          </a:p>
          <a:p>
            <a:r>
              <a:rPr lang="ko-KR" altLang="en-US" sz="2800" dirty="0"/>
              <a:t>접근 정책</a:t>
            </a:r>
            <a:r>
              <a:rPr lang="en-US" altLang="ko-KR" sz="2800" dirty="0"/>
              <a:t>(</a:t>
            </a:r>
            <a:r>
              <a:rPr lang="en-US" sz="2800" dirty="0"/>
              <a:t>access policies)</a:t>
            </a:r>
            <a:r>
              <a:rPr lang="ko-KR" altLang="en-US" sz="2800" dirty="0"/>
              <a:t>은 </a:t>
            </a:r>
            <a:r>
              <a:rPr lang="en-US" sz="2800" dirty="0"/>
              <a:t>container </a:t>
            </a:r>
            <a:r>
              <a:rPr lang="ko-KR" altLang="en-US" sz="2800" dirty="0"/>
              <a:t>레벨로 제공</a:t>
            </a:r>
            <a:endParaRPr lang="en-US" sz="2800" dirty="0"/>
          </a:p>
          <a:p>
            <a:r>
              <a:rPr lang="en-US" sz="2800" dirty="0"/>
              <a:t>Container</a:t>
            </a:r>
            <a:r>
              <a:rPr lang="ko-KR" altLang="en-US" sz="2800" dirty="0"/>
              <a:t>와 함께 </a:t>
            </a:r>
            <a:r>
              <a:rPr lang="en-US" altLang="ko-KR" sz="2800" dirty="0"/>
              <a:t>metadata</a:t>
            </a:r>
            <a:r>
              <a:rPr lang="ko-KR" altLang="en-US" sz="2800" dirty="0"/>
              <a:t>가 보관됨</a:t>
            </a:r>
            <a:endParaRPr lang="en-US" sz="2800" dirty="0"/>
          </a:p>
          <a:p>
            <a:r>
              <a:rPr lang="en-US" sz="2800" dirty="0"/>
              <a:t>Blob</a:t>
            </a:r>
            <a:r>
              <a:rPr lang="ko-KR" altLang="en-US" sz="2800" dirty="0"/>
              <a:t>들의 목록이 </a:t>
            </a:r>
            <a:r>
              <a:rPr lang="en-US" sz="2800" dirty="0"/>
              <a:t>container</a:t>
            </a:r>
            <a:r>
              <a:rPr lang="ko-KR" altLang="en-US" sz="2800" dirty="0"/>
              <a:t>에 존재</a:t>
            </a:r>
            <a:endParaRPr lang="en-US" sz="2800" dirty="0"/>
          </a:p>
          <a:p>
            <a:endParaRPr lang="en-US" sz="2800" dirty="0"/>
          </a:p>
        </p:txBody>
      </p:sp>
    </p:spTree>
    <p:extLst>
      <p:ext uri="{BB962C8B-B14F-4D97-AF65-F5344CB8AC3E}">
        <p14:creationId xmlns:p14="http://schemas.microsoft.com/office/powerpoint/2010/main" val="2993739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ko-KR" altLang="en-US" dirty="0"/>
              <a:t>대역폭</a:t>
            </a:r>
            <a:r>
              <a:rPr lang="en-US" altLang="ko-KR" dirty="0"/>
              <a:t>(</a:t>
            </a:r>
            <a:r>
              <a:rPr lang="en-US" dirty="0"/>
              <a:t>Throughput)</a:t>
            </a:r>
          </a:p>
        </p:txBody>
      </p:sp>
      <p:sp>
        <p:nvSpPr>
          <p:cNvPr id="3" name="Content Placeholder 2"/>
          <p:cNvSpPr>
            <a:spLocks noGrp="1"/>
          </p:cNvSpPr>
          <p:nvPr>
            <p:ph sz="quarter" idx="10"/>
          </p:nvPr>
        </p:nvSpPr>
        <p:spPr/>
        <p:txBody>
          <a:bodyPr/>
          <a:lstStyle/>
          <a:p>
            <a:r>
              <a:rPr lang="ko-KR" altLang="en-US" sz="2800" dirty="0"/>
              <a:t>파티션당 제공</a:t>
            </a:r>
            <a:endParaRPr lang="en-US" sz="2800" dirty="0"/>
          </a:p>
          <a:p>
            <a:r>
              <a:rPr lang="en-US" sz="2800" dirty="0"/>
              <a:t>Blob</a:t>
            </a:r>
            <a:r>
              <a:rPr lang="ko-KR" altLang="en-US" sz="2800" dirty="0"/>
              <a:t>당 </a:t>
            </a:r>
            <a:r>
              <a:rPr lang="en-US" sz="2800" dirty="0"/>
              <a:t>60MB/s </a:t>
            </a:r>
            <a:r>
              <a:rPr lang="ko-KR" altLang="en-US" sz="2800" dirty="0"/>
              <a:t>제공</a:t>
            </a:r>
            <a:endParaRPr lang="en-US" sz="2800" dirty="0"/>
          </a:p>
          <a:p>
            <a:endParaRPr lang="en-US" sz="2800" dirty="0"/>
          </a:p>
        </p:txBody>
      </p:sp>
    </p:spTree>
    <p:extLst>
      <p:ext uri="{BB962C8B-B14F-4D97-AF65-F5344CB8AC3E}">
        <p14:creationId xmlns:p14="http://schemas.microsoft.com/office/powerpoint/2010/main" val="538232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US" sz="3600" dirty="0"/>
              <a:t>Blob Details – Main Web Service Operations</a:t>
            </a:r>
          </a:p>
        </p:txBody>
      </p:sp>
      <p:sp>
        <p:nvSpPr>
          <p:cNvPr id="3" name="TextBox 2"/>
          <p:cNvSpPr txBox="1"/>
          <p:nvPr/>
        </p:nvSpPr>
        <p:spPr>
          <a:xfrm>
            <a:off x="3235036" y="683829"/>
            <a:ext cx="5721928" cy="4019562"/>
          </a:xfrm>
          <a:prstGeom prst="rect">
            <a:avLst/>
          </a:prstGeom>
          <a:noFill/>
        </p:spPr>
        <p:txBody>
          <a:bodyPr wrap="square" lIns="182880" tIns="146304" rIns="182880" bIns="146304" rtlCol="0" anchor="ctr">
            <a:spAutoFit/>
          </a:bodyPr>
          <a:lstStyle/>
          <a:p>
            <a:pPr marL="252000" algn="ctr" defTabSz="914099" fontAlgn="base">
              <a:spcBef>
                <a:spcPts val="1200"/>
              </a:spcBef>
              <a:spcAft>
                <a:spcPct val="0"/>
              </a:spcAft>
            </a:pPr>
            <a:r>
              <a:rPr lang="en-US" sz="3200" dirty="0" err="1"/>
              <a:t>PutBlob</a:t>
            </a:r>
            <a:endParaRPr lang="en-US" sz="3200" dirty="0"/>
          </a:p>
          <a:p>
            <a:pPr marL="252000" algn="ctr" defTabSz="914099" fontAlgn="base">
              <a:spcBef>
                <a:spcPts val="1200"/>
              </a:spcBef>
              <a:spcAft>
                <a:spcPct val="0"/>
              </a:spcAft>
            </a:pPr>
            <a:r>
              <a:rPr lang="en-US" sz="3200" dirty="0" err="1"/>
              <a:t>GetBlob</a:t>
            </a:r>
            <a:endParaRPr lang="en-US" sz="3200" dirty="0"/>
          </a:p>
          <a:p>
            <a:pPr marL="252000" algn="ctr" defTabSz="914099" fontAlgn="base">
              <a:spcBef>
                <a:spcPts val="1200"/>
              </a:spcBef>
              <a:spcAft>
                <a:spcPct val="0"/>
              </a:spcAft>
            </a:pPr>
            <a:r>
              <a:rPr lang="en-US" sz="3200" dirty="0" err="1"/>
              <a:t>DeleteBlob</a:t>
            </a:r>
            <a:endParaRPr lang="en-US" sz="3200" dirty="0"/>
          </a:p>
          <a:p>
            <a:pPr marL="252000" algn="ctr" defTabSz="914099" fontAlgn="base">
              <a:spcBef>
                <a:spcPts val="1200"/>
              </a:spcBef>
              <a:spcAft>
                <a:spcPct val="0"/>
              </a:spcAft>
            </a:pPr>
            <a:r>
              <a:rPr lang="en-US" sz="3200" dirty="0" err="1"/>
              <a:t>CopyBlob</a:t>
            </a:r>
            <a:endParaRPr lang="en-US" sz="3200" dirty="0"/>
          </a:p>
          <a:p>
            <a:pPr marL="252000" algn="ctr" defTabSz="914099" fontAlgn="base">
              <a:spcBef>
                <a:spcPts val="1200"/>
              </a:spcBef>
              <a:spcAft>
                <a:spcPct val="0"/>
              </a:spcAft>
            </a:pPr>
            <a:r>
              <a:rPr lang="en-US" sz="3200" dirty="0" err="1"/>
              <a:t>SnapshotBlob</a:t>
            </a:r>
            <a:r>
              <a:rPr lang="en-US" sz="3200" dirty="0"/>
              <a:t> </a:t>
            </a:r>
          </a:p>
          <a:p>
            <a:pPr marL="252000" algn="ctr" defTabSz="914099" fontAlgn="base">
              <a:spcBef>
                <a:spcPts val="1200"/>
              </a:spcBef>
              <a:spcAft>
                <a:spcPct val="0"/>
              </a:spcAft>
            </a:pPr>
            <a:r>
              <a:rPr lang="en-US" sz="3200" dirty="0" err="1"/>
              <a:t>LeaseBlob</a:t>
            </a:r>
            <a:r>
              <a:rPr lang="en-US" sz="3200" dirty="0"/>
              <a:t> </a:t>
            </a:r>
          </a:p>
        </p:txBody>
      </p:sp>
    </p:spTree>
    <p:extLst>
      <p:ext uri="{BB962C8B-B14F-4D97-AF65-F5344CB8AC3E}">
        <p14:creationId xmlns:p14="http://schemas.microsoft.com/office/powerpoint/2010/main" val="923698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blob </a:t>
            </a:r>
            <a:r>
              <a:rPr lang="ko-KR" altLang="en-US" dirty="0"/>
              <a:t>저장소</a:t>
            </a:r>
            <a:endParaRPr lang="en-US" dirty="0"/>
          </a:p>
        </p:txBody>
      </p:sp>
    </p:spTree>
    <p:extLst>
      <p:ext uri="{BB962C8B-B14F-4D97-AF65-F5344CB8AC3E}">
        <p14:creationId xmlns:p14="http://schemas.microsoft.com/office/powerpoint/2010/main" val="3009739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r>
              <a:rPr lang="en-US" sz="3200" dirty="0"/>
              <a:t>Standard HTTP metadata/headers </a:t>
            </a:r>
            <a:br>
              <a:rPr lang="en-US" sz="3200" dirty="0"/>
            </a:br>
            <a:r>
              <a:rPr lang="en-US" sz="3200" dirty="0"/>
              <a:t>(Cache-Control, Content-Encoding, Content-Type, </a:t>
            </a:r>
            <a:r>
              <a:rPr lang="en-US" sz="3200" dirty="0" err="1"/>
              <a:t>etc</a:t>
            </a:r>
            <a:r>
              <a:rPr lang="en-US" sz="3200" dirty="0"/>
              <a:t>)</a:t>
            </a:r>
          </a:p>
          <a:p>
            <a:r>
              <a:rPr lang="en-US" sz="3200" dirty="0"/>
              <a:t>Metadata is &lt;name, value&gt; pairs, up to 8KB per blob</a:t>
            </a:r>
          </a:p>
          <a:p>
            <a:r>
              <a:rPr lang="en-US" sz="3200" dirty="0"/>
              <a:t>Either as part of </a:t>
            </a:r>
            <a:r>
              <a:rPr lang="en-US" sz="3200" dirty="0" err="1"/>
              <a:t>PutBlob</a:t>
            </a:r>
            <a:r>
              <a:rPr lang="en-US" sz="3200" dirty="0"/>
              <a:t> or independently</a:t>
            </a:r>
          </a:p>
          <a:p>
            <a:endParaRPr lang="en-US" sz="3200" dirty="0"/>
          </a:p>
        </p:txBody>
      </p:sp>
      <p:sp>
        <p:nvSpPr>
          <p:cNvPr id="2" name="Title 1"/>
          <p:cNvSpPr>
            <a:spLocks noGrp="1"/>
          </p:cNvSpPr>
          <p:nvPr>
            <p:ph type="title"/>
          </p:nvPr>
        </p:nvSpPr>
        <p:spPr>
          <a:prstGeom prst="rect">
            <a:avLst/>
          </a:prstGeom>
        </p:spPr>
        <p:txBody>
          <a:bodyPr>
            <a:normAutofit/>
          </a:bodyPr>
          <a:lstStyle/>
          <a:p>
            <a:r>
              <a:rPr lang="en-US" dirty="0"/>
              <a:t>Blob Details</a:t>
            </a:r>
          </a:p>
        </p:txBody>
      </p:sp>
      <p:sp>
        <p:nvSpPr>
          <p:cNvPr id="5" name="Text Placeholder 4"/>
          <p:cNvSpPr>
            <a:spLocks noGrp="1"/>
          </p:cNvSpPr>
          <p:nvPr>
            <p:ph type="body" sz="quarter" idx="11"/>
          </p:nvPr>
        </p:nvSpPr>
        <p:spPr/>
        <p:txBody>
          <a:bodyPr/>
          <a:lstStyle/>
          <a:p>
            <a:r>
              <a:rPr lang="en-US" dirty="0"/>
              <a:t>Associate metadata with blob </a:t>
            </a:r>
          </a:p>
        </p:txBody>
      </p:sp>
    </p:spTree>
    <p:extLst>
      <p:ext uri="{BB962C8B-B14F-4D97-AF65-F5344CB8AC3E}">
        <p14:creationId xmlns:p14="http://schemas.microsoft.com/office/powerpoint/2010/main" val="1476086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Blob Metadata</a:t>
            </a:r>
          </a:p>
        </p:txBody>
      </p:sp>
      <p:pic>
        <p:nvPicPr>
          <p:cNvPr id="5" name="Picture 4"/>
          <p:cNvPicPr>
            <a:picLocks noChangeAspect="1"/>
          </p:cNvPicPr>
          <p:nvPr/>
        </p:nvPicPr>
        <p:blipFill>
          <a:blip r:embed="rId3"/>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3924321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2403764" y="3873501"/>
            <a:ext cx="7384473" cy="1682172"/>
          </a:xfrm>
        </p:spPr>
        <p:txBody>
          <a:bodyPr/>
          <a:lstStyle/>
          <a:p>
            <a:r>
              <a:rPr lang="en-US" sz="3200" dirty="0"/>
              <a:t>Can include ‘/‘ or other delimiter in name</a:t>
            </a:r>
          </a:p>
          <a:p>
            <a:br>
              <a:rPr lang="en-US" sz="3200" dirty="0"/>
            </a:br>
            <a:r>
              <a:rPr lang="en-US" sz="3200" dirty="0"/>
              <a:t>e.g. /&lt;container&gt;/</a:t>
            </a:r>
            <a:r>
              <a:rPr lang="en-US" sz="3200" dirty="0" err="1"/>
              <a:t>myblobs</a:t>
            </a:r>
            <a:r>
              <a:rPr lang="en-US" sz="3200" dirty="0"/>
              <a:t>/smurf.png</a:t>
            </a:r>
          </a:p>
          <a:p>
            <a:endParaRPr lang="en-US" sz="3200" dirty="0"/>
          </a:p>
        </p:txBody>
      </p:sp>
      <p:sp>
        <p:nvSpPr>
          <p:cNvPr id="2" name="Title 1"/>
          <p:cNvSpPr>
            <a:spLocks noGrp="1"/>
          </p:cNvSpPr>
          <p:nvPr>
            <p:ph type="title"/>
          </p:nvPr>
        </p:nvSpPr>
        <p:spPr>
          <a:prstGeom prst="rect">
            <a:avLst/>
          </a:prstGeom>
        </p:spPr>
        <p:txBody>
          <a:bodyPr>
            <a:normAutofit/>
          </a:bodyPr>
          <a:lstStyle/>
          <a:p>
            <a:r>
              <a:rPr lang="en-US" dirty="0"/>
              <a:t>Blob</a:t>
            </a:r>
            <a:r>
              <a:rPr lang="ko-KR" altLang="en-US" dirty="0"/>
              <a:t>은 항상 이름으로 접근</a:t>
            </a:r>
            <a:endParaRPr lang="en-US" dirty="0">
              <a:solidFill>
                <a:schemeClr val="bg1">
                  <a:alpha val="99000"/>
                </a:schemeClr>
              </a:solidFill>
            </a:endParaRPr>
          </a:p>
        </p:txBody>
      </p:sp>
      <p:grpSp>
        <p:nvGrpSpPr>
          <p:cNvPr id="6" name="Group 5"/>
          <p:cNvGrpSpPr/>
          <p:nvPr/>
        </p:nvGrpSpPr>
        <p:grpSpPr>
          <a:xfrm>
            <a:off x="5641543" y="5344591"/>
            <a:ext cx="3294637" cy="1023166"/>
            <a:chOff x="4228381" y="5344591"/>
            <a:chExt cx="3294637" cy="1023166"/>
          </a:xfrm>
        </p:grpSpPr>
        <p:sp>
          <p:nvSpPr>
            <p:cNvPr id="3" name="Left Brace 2"/>
            <p:cNvSpPr/>
            <p:nvPr/>
          </p:nvSpPr>
          <p:spPr>
            <a:xfrm rot="16200000">
              <a:off x="5595343" y="3977629"/>
              <a:ext cx="560714" cy="3294637"/>
            </a:xfrm>
            <a:prstGeom prst="leftBrac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TextBox 3"/>
            <p:cNvSpPr txBox="1"/>
            <p:nvPr/>
          </p:nvSpPr>
          <p:spPr>
            <a:xfrm>
              <a:off x="4629183" y="5721426"/>
              <a:ext cx="2493034" cy="646331"/>
            </a:xfrm>
            <a:prstGeom prst="rect">
              <a:avLst/>
            </a:prstGeom>
            <a:noFill/>
          </p:spPr>
          <p:txBody>
            <a:bodyPr wrap="square" rtlCol="0">
              <a:spAutoFit/>
            </a:bodyPr>
            <a:lstStyle/>
            <a:p>
              <a:pPr algn="ctr"/>
              <a:r>
                <a:rPr lang="sv-SE" sz="3600" dirty="0" err="1">
                  <a:latin typeface="+mj-lt"/>
                </a:rPr>
                <a:t>blob</a:t>
              </a:r>
              <a:r>
                <a:rPr lang="sv-SE" sz="3600" dirty="0">
                  <a:latin typeface="+mj-lt"/>
                </a:rPr>
                <a:t> </a:t>
              </a:r>
              <a:r>
                <a:rPr lang="sv-SE" sz="3600" dirty="0" err="1">
                  <a:latin typeface="+mj-lt"/>
                </a:rPr>
                <a:t>name</a:t>
              </a:r>
              <a:endParaRPr lang="en-US" sz="3600" dirty="0">
                <a:latin typeface="+mj-lt"/>
              </a:endParaRPr>
            </a:p>
          </p:txBody>
        </p:sp>
      </p:grpSp>
    </p:spTree>
    <p:extLst>
      <p:ext uri="{BB962C8B-B14F-4D97-AF65-F5344CB8AC3E}">
        <p14:creationId xmlns:p14="http://schemas.microsoft.com/office/powerpoint/2010/main" val="171172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9" y="1737568"/>
            <a:ext cx="12192001" cy="1081833"/>
          </a:xfrm>
        </p:spPr>
        <p:txBody>
          <a:bodyPr>
            <a:noAutofit/>
          </a:bodyPr>
          <a:lstStyle/>
          <a:p>
            <a:r>
              <a:rPr lang="en-US" dirty="0"/>
              <a:t>Azure </a:t>
            </a:r>
            <a:r>
              <a:rPr lang="ko-KR" altLang="en-US" dirty="0"/>
              <a:t>데이터 저장소</a:t>
            </a:r>
            <a:br>
              <a:rPr lang="en-US" altLang="ko-KR" dirty="0"/>
            </a:br>
            <a:r>
              <a:rPr lang="en-US" altLang="ko-KR" dirty="0"/>
              <a:t>(</a:t>
            </a:r>
            <a:r>
              <a:rPr lang="en-US" dirty="0"/>
              <a:t>Data Storage)</a:t>
            </a:r>
          </a:p>
        </p:txBody>
      </p:sp>
      <p:sp>
        <p:nvSpPr>
          <p:cNvPr id="3" name="Text Placeholder 2"/>
          <p:cNvSpPr>
            <a:spLocks noGrp="1"/>
          </p:cNvSpPr>
          <p:nvPr>
            <p:ph type="body" sz="quarter" idx="10"/>
          </p:nvPr>
        </p:nvSpPr>
        <p:spPr>
          <a:xfrm>
            <a:off x="-1588" y="3720737"/>
            <a:ext cx="12192000" cy="990600"/>
          </a:xfrm>
        </p:spPr>
        <p:txBody>
          <a:bodyPr/>
          <a:lstStyle/>
          <a:p>
            <a:r>
              <a:rPr lang="en-US" altLang="ko-KR" sz="2000" dirty="0"/>
              <a:t>Dae Woo Kim (</a:t>
            </a:r>
            <a:r>
              <a:rPr lang="en-US" altLang="ko-KR" sz="2000" dirty="0" err="1"/>
              <a:t>daewoo.kim</a:t>
            </a:r>
            <a:r>
              <a:rPr lang="en-US" altLang="ko-KR" sz="2000" dirty="0"/>
              <a:t>@)</a:t>
            </a:r>
          </a:p>
          <a:p>
            <a:r>
              <a:rPr lang="en-US" altLang="ko-KR" sz="2000" dirty="0"/>
              <a:t>Technology Evangelist</a:t>
            </a:r>
          </a:p>
          <a:p>
            <a:r>
              <a:rPr lang="en-US" altLang="ko-KR" sz="2000" dirty="0"/>
              <a:t>Microsoft Korea</a:t>
            </a:r>
          </a:p>
          <a:p>
            <a:endParaRPr lang="en-US" altLang="ko-KR" sz="2000" dirty="0"/>
          </a:p>
          <a:p>
            <a:r>
              <a:rPr lang="en-US" altLang="ko-KR" sz="2000" dirty="0"/>
              <a:t>https://aka.ms</a:t>
            </a:r>
            <a:r>
              <a:rPr lang="en-US" altLang="ko-KR" sz="2000"/>
              <a:t>/azure-camp-jun</a:t>
            </a:r>
            <a:endParaRPr lang="en-US" altLang="ko-KR" sz="2000" dirty="0"/>
          </a:p>
          <a:p>
            <a:endParaRPr lang="en-US" dirty="0"/>
          </a:p>
        </p:txBody>
      </p:sp>
    </p:spTree>
    <p:extLst>
      <p:ext uri="{BB962C8B-B14F-4D97-AF65-F5344CB8AC3E}">
        <p14:creationId xmlns:p14="http://schemas.microsoft.com/office/powerpoint/2010/main" val="2419604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US" dirty="0"/>
              <a:t>Blob Details</a:t>
            </a:r>
          </a:p>
        </p:txBody>
      </p:sp>
      <p:sp>
        <p:nvSpPr>
          <p:cNvPr id="3" name="Content Placeholder 2"/>
          <p:cNvSpPr>
            <a:spLocks noGrp="1"/>
          </p:cNvSpPr>
          <p:nvPr>
            <p:ph sz="quarter" idx="10"/>
          </p:nvPr>
        </p:nvSpPr>
        <p:spPr/>
        <p:txBody>
          <a:bodyPr/>
          <a:lstStyle/>
          <a:p>
            <a:pPr marL="0" indent="0" defTabSz="914099" fontAlgn="base">
              <a:spcBef>
                <a:spcPts val="1200"/>
              </a:spcBef>
              <a:spcAft>
                <a:spcPct val="0"/>
              </a:spcAft>
              <a:buNone/>
            </a:pPr>
            <a:r>
              <a:rPr lang="en-US" sz="3200" dirty="0">
                <a:solidFill>
                  <a:schemeClr val="tx1"/>
                </a:solidFill>
              </a:rPr>
              <a:t>GET Blob </a:t>
            </a:r>
            <a:r>
              <a:rPr lang="ko-KR" altLang="en-US" sz="3200" dirty="0">
                <a:solidFill>
                  <a:schemeClr val="tx1"/>
                </a:solidFill>
              </a:rPr>
              <a:t>명령 작업</a:t>
            </a:r>
            <a:endParaRPr lang="en-US" sz="3200" dirty="0">
              <a:solidFill>
                <a:schemeClr val="tx1"/>
              </a:solidFill>
            </a:endParaRPr>
          </a:p>
          <a:p>
            <a:pPr marL="472702" lvl="1" indent="0" defTabSz="914099" fontAlgn="base">
              <a:spcBef>
                <a:spcPts val="1200"/>
              </a:spcBef>
              <a:spcAft>
                <a:spcPct val="0"/>
              </a:spcAft>
              <a:buNone/>
            </a:pPr>
            <a:r>
              <a:rPr lang="en-US" sz="4800" dirty="0">
                <a:solidFill>
                  <a:schemeClr val="tx1"/>
                </a:solidFill>
              </a:rPr>
              <a:t>Prefix</a:t>
            </a:r>
          </a:p>
          <a:p>
            <a:pPr marL="472702" lvl="1" indent="0" defTabSz="914099" fontAlgn="base">
              <a:spcBef>
                <a:spcPts val="1200"/>
              </a:spcBef>
              <a:spcAft>
                <a:spcPct val="0"/>
              </a:spcAft>
              <a:buNone/>
            </a:pPr>
            <a:r>
              <a:rPr lang="en-US" sz="4800" dirty="0">
                <a:solidFill>
                  <a:schemeClr val="tx1"/>
                </a:solidFill>
              </a:rPr>
              <a:t>Delimiter</a:t>
            </a:r>
          </a:p>
          <a:p>
            <a:pPr marL="472702" lvl="1" indent="0" defTabSz="914099" fontAlgn="base">
              <a:spcBef>
                <a:spcPts val="1200"/>
              </a:spcBef>
              <a:spcAft>
                <a:spcPct val="0"/>
              </a:spcAft>
              <a:buNone/>
            </a:pPr>
            <a:r>
              <a:rPr lang="en-US" sz="4800" dirty="0">
                <a:solidFill>
                  <a:schemeClr val="tx1"/>
                </a:solidFill>
              </a:rPr>
              <a:t>Include = (snapshots, metadata etc…)</a:t>
            </a:r>
          </a:p>
          <a:p>
            <a:pPr marL="0" indent="0">
              <a:buNone/>
            </a:pPr>
            <a:endParaRPr lang="en-US" dirty="0">
              <a:solidFill>
                <a:schemeClr val="tx1"/>
              </a:solidFill>
            </a:endParaRPr>
          </a:p>
        </p:txBody>
      </p:sp>
    </p:spTree>
    <p:extLst>
      <p:ext uri="{BB962C8B-B14F-4D97-AF65-F5344CB8AC3E}">
        <p14:creationId xmlns:p14="http://schemas.microsoft.com/office/powerpoint/2010/main" val="2710281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normAutofit fontScale="90000"/>
          </a:bodyPr>
          <a:lstStyle/>
          <a:p>
            <a:r>
              <a:rPr lang="en-US" dirty="0"/>
              <a:t>Blob </a:t>
            </a:r>
            <a:r>
              <a:rPr lang="ko-KR" altLang="en-US" dirty="0"/>
              <a:t>리스트 샘플</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3" name="Rectangle 2"/>
          <p:cNvSpPr/>
          <p:nvPr/>
        </p:nvSpPr>
        <p:spPr>
          <a:xfrm>
            <a:off x="3058434" y="743531"/>
            <a:ext cx="6075133" cy="3046988"/>
          </a:xfrm>
          <a:prstGeom prst="rect">
            <a:avLst/>
          </a:prstGeom>
        </p:spPr>
        <p:txBody>
          <a:bodyPr wrap="square">
            <a:spAutoFit/>
          </a:bodyPr>
          <a:lstStyle/>
          <a:p>
            <a:pPr defTabSz="914061"/>
            <a:r>
              <a:rPr lang="en-NZ" sz="2400" dirty="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Products/Bikes/SuperDuperCycle.jpg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Products/Tents/ShedTent.jpg</a:t>
            </a:r>
          </a:p>
        </p:txBody>
      </p:sp>
      <p:sp>
        <p:nvSpPr>
          <p:cNvPr id="4" name="Rectangle 3"/>
          <p:cNvSpPr/>
          <p:nvPr/>
        </p:nvSpPr>
        <p:spPr>
          <a:xfrm>
            <a:off x="0" y="4113921"/>
            <a:ext cx="12192000" cy="646331"/>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GET http://.../</a:t>
            </a:r>
            <a:r>
              <a:rPr lang="en-US" sz="3600" dirty="0" err="1">
                <a:solidFill>
                  <a:schemeClr val="bg1">
                    <a:alpha val="99000"/>
                  </a:schemeClr>
                </a:solidFill>
                <a:latin typeface="+mj-lt"/>
                <a:cs typeface="Consolas" pitchFamily="49" charset="0"/>
              </a:rPr>
              <a:t>products?comp</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list&amp;prefix</a:t>
            </a:r>
            <a:r>
              <a:rPr lang="en-US" sz="3600" dirty="0">
                <a:solidFill>
                  <a:schemeClr val="bg1">
                    <a:alpha val="99000"/>
                  </a:schemeClr>
                </a:solidFill>
                <a:latin typeface="+mj-lt"/>
                <a:cs typeface="Consolas" pitchFamily="49" charset="0"/>
              </a:rPr>
              <a:t>=Tents</a:t>
            </a:r>
          </a:p>
        </p:txBody>
      </p:sp>
      <p:sp>
        <p:nvSpPr>
          <p:cNvPr id="8" name="Rectangle 7"/>
          <p:cNvSpPr/>
          <p:nvPr/>
        </p:nvSpPr>
        <p:spPr>
          <a:xfrm>
            <a:off x="1779112" y="5261921"/>
            <a:ext cx="8633776" cy="1569660"/>
          </a:xfrm>
          <a:prstGeom prst="rect">
            <a:avLst/>
          </a:prstGeom>
        </p:spPr>
        <p:txBody>
          <a:bodyPr wrap="square">
            <a:spAutoFit/>
          </a:bodyPr>
          <a:lstStyle/>
          <a:p>
            <a:r>
              <a:rPr lang="en-NZ" sz="2400" dirty="0">
                <a:solidFill>
                  <a:schemeClr val="bg1">
                    <a:alpha val="99000"/>
                  </a:schemeClr>
                </a:solidFill>
                <a:latin typeface="+mj-lt"/>
                <a:cs typeface="Consolas" pitchFamily="49" charset="0"/>
              </a:rPr>
              <a:t>&lt;Blobs&gt;</a:t>
            </a:r>
          </a:p>
          <a:p>
            <a:r>
              <a:rPr lang="en-NZ" sz="2400" dirty="0">
                <a:solidFill>
                  <a:schemeClr val="bg1">
                    <a:alpha val="99000"/>
                  </a:schemeClr>
                </a:solidFill>
                <a:latin typeface="+mj-lt"/>
                <a:cs typeface="Consolas" pitchFamily="49" charset="0"/>
              </a:rPr>
              <a:t>	&lt;Blob&gt;&lt;Name&gt;Tents/PalaceTent.jpg&lt;/Name&gt;[…]&lt;/Blob&gt;</a:t>
            </a:r>
          </a:p>
          <a:p>
            <a:r>
              <a:rPr lang="en-NZ" sz="2400" dirty="0">
                <a:solidFill>
                  <a:schemeClr val="bg1">
                    <a:alpha val="99000"/>
                  </a:schemeClr>
                </a:solidFill>
                <a:latin typeface="+mj-lt"/>
                <a:cs typeface="Consolas" pitchFamily="49" charset="0"/>
              </a:rPr>
              <a:t>	&lt;Blob&gt;&lt;Name&gt;Tents/ShedTent.jpg&lt;/Name&gt;[…]&lt;/Blob&gt;</a:t>
            </a:r>
          </a:p>
          <a:p>
            <a:r>
              <a:rPr lang="en-NZ" sz="2400" dirty="0">
                <a:solidFill>
                  <a:schemeClr val="bg1">
                    <a:alpha val="99000"/>
                  </a:schemeClr>
                </a:solidFill>
                <a:latin typeface="+mj-lt"/>
                <a:cs typeface="Consolas" pitchFamily="49" charset="0"/>
              </a:rPr>
              <a:t>&lt;/Blobs&gt;</a:t>
            </a:r>
          </a:p>
        </p:txBody>
      </p:sp>
    </p:spTree>
    <p:extLst>
      <p:ext uri="{BB962C8B-B14F-4D97-AF65-F5344CB8AC3E}">
        <p14:creationId xmlns:p14="http://schemas.microsoft.com/office/powerpoint/2010/main" val="4154550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fade">
                                      <p:cBhvr>
                                        <p:cTn id="15" dur="500"/>
                                        <p:tgtEl>
                                          <p:spTgt spid="8">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a:t>Blob </a:t>
            </a:r>
            <a:r>
              <a:rPr lang="ko-KR" altLang="en-US" dirty="0"/>
              <a:t>리스트 샘플 전체 응답 </a:t>
            </a:r>
            <a:r>
              <a:rPr lang="en-US" altLang="ko-KR" dirty="0"/>
              <a:t>response</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3" name="Rectangle 2"/>
          <p:cNvSpPr/>
          <p:nvPr/>
        </p:nvSpPr>
        <p:spPr>
          <a:xfrm>
            <a:off x="-9525" y="671691"/>
            <a:ext cx="12211049" cy="6186309"/>
          </a:xfrm>
          <a:prstGeom prst="rect">
            <a:avLst/>
          </a:prstGeom>
        </p:spPr>
        <p:txBody>
          <a:bodyPr wrap="square">
            <a:spAutoFit/>
          </a:bodyPr>
          <a:lstStyle/>
          <a:p>
            <a:pPr marL="252000" defTabSz="914061"/>
            <a:r>
              <a:rPr lang="en-NZ" dirty="0">
                <a:solidFill>
                  <a:schemeClr val="bg1">
                    <a:alpha val="99000"/>
                  </a:schemeClr>
                </a:solidFill>
                <a:latin typeface="+mj-lt"/>
                <a:cs typeface="Consolas" pitchFamily="49" charset="0"/>
              </a:rPr>
              <a:t>&lt;Blobs&gt;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&lt;Name&gt;Tents/PalaceTent.jpg&lt;/Name&gt;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Url</a:t>
            </a:r>
            <a:r>
              <a:rPr lang="en-NZ" dirty="0">
                <a:solidFill>
                  <a:schemeClr val="bg1">
                    <a:alpha val="99000"/>
                  </a:schemeClr>
                </a:solidFill>
                <a:latin typeface="+mj-lt"/>
                <a:cs typeface="Consolas" pitchFamily="49" charset="0"/>
              </a:rPr>
              <a:t>&gt;https://readinesscloudcamp.blob.core.windows.net/products/Tents/PalaceTent.jpg&lt;/Url&gt;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&gt;Wed, 17 Dec 2014 09:00:26 GMT&lt;/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&lt;Etag&gt;0x8D1E7EF08F31520&lt;/Etag&gt;</a:t>
            </a:r>
          </a:p>
          <a:p>
            <a:pPr marL="252000" defTabSz="914061"/>
            <a:r>
              <a:rPr lang="en-NZ" dirty="0">
                <a:solidFill>
                  <a:schemeClr val="bg1">
                    <a:alpha val="99000"/>
                  </a:schemeClr>
                </a:solidFill>
                <a:latin typeface="+mj-lt"/>
                <a:cs typeface="Consolas" pitchFamily="49" charset="0"/>
              </a:rPr>
              <a:t>		&lt;Size&gt;150027&lt;/Size&gt;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&gt;image/jpeg&lt;/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ContentEncoding</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ContentLanguage</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&lt;Name&gt;Tents/ShedTent.jpg&lt;/Name&gt;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Url</a:t>
            </a:r>
            <a:r>
              <a:rPr lang="en-NZ" dirty="0">
                <a:solidFill>
                  <a:schemeClr val="bg1">
                    <a:alpha val="99000"/>
                  </a:schemeClr>
                </a:solidFill>
                <a:latin typeface="+mj-lt"/>
                <a:cs typeface="Consolas" pitchFamily="49" charset="0"/>
              </a:rPr>
              <a:t>&gt;https://readinesscloudcamp.blob.core.windows.net/products/Tents/ShedTent.jpg&lt;/Url&gt;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&gt;Wed, 17 Dec 2014 09:00:26 GMT&lt;/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&lt;Etag&gt;0x8D1E7EF08EA6257&lt;/Etag&gt;</a:t>
            </a:r>
          </a:p>
          <a:p>
            <a:pPr marL="252000" defTabSz="914061"/>
            <a:r>
              <a:rPr lang="en-NZ" dirty="0">
                <a:solidFill>
                  <a:schemeClr val="bg1">
                    <a:alpha val="99000"/>
                  </a:schemeClr>
                </a:solidFill>
                <a:latin typeface="+mj-lt"/>
                <a:cs typeface="Consolas" pitchFamily="49" charset="0"/>
              </a:rPr>
              <a:t>		&lt;Size&gt;150027&lt;/Size&gt;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&gt;image/jpeg&lt;/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ContentEncoding</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ContentLanguage</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&lt;/Blobs&gt;</a:t>
            </a:r>
          </a:p>
        </p:txBody>
      </p:sp>
    </p:spTree>
    <p:extLst>
      <p:ext uri="{BB962C8B-B14F-4D97-AF65-F5344CB8AC3E}">
        <p14:creationId xmlns:p14="http://schemas.microsoft.com/office/powerpoint/2010/main" val="3141317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a:t>Blob sample listing with </a:t>
            </a:r>
            <a:r>
              <a:rPr lang="en-US" dirty="0" err="1"/>
              <a:t>maxresults</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4" name="Rectangle 3"/>
          <p:cNvSpPr/>
          <p:nvPr/>
        </p:nvSpPr>
        <p:spPr>
          <a:xfrm>
            <a:off x="0" y="4113921"/>
            <a:ext cx="12192000" cy="646331"/>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http://.../</a:t>
            </a:r>
            <a:r>
              <a:rPr lang="en-US" sz="3600" dirty="0" err="1">
                <a:solidFill>
                  <a:schemeClr val="bg1">
                    <a:alpha val="99000"/>
                  </a:schemeClr>
                </a:solidFill>
                <a:latin typeface="+mj-lt"/>
                <a:cs typeface="Consolas" pitchFamily="49" charset="0"/>
              </a:rPr>
              <a:t>products?comp</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list&amp;prefix</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Canoes&amp;maxresults</a:t>
            </a:r>
            <a:r>
              <a:rPr lang="en-US" sz="3600" dirty="0">
                <a:solidFill>
                  <a:schemeClr val="bg1">
                    <a:alpha val="99000"/>
                  </a:schemeClr>
                </a:solidFill>
                <a:latin typeface="+mj-lt"/>
                <a:cs typeface="Consolas" pitchFamily="49" charset="0"/>
              </a:rPr>
              <a:t>=2</a:t>
            </a:r>
          </a:p>
        </p:txBody>
      </p:sp>
      <p:sp>
        <p:nvSpPr>
          <p:cNvPr id="8" name="Rectangle 7"/>
          <p:cNvSpPr/>
          <p:nvPr/>
        </p:nvSpPr>
        <p:spPr>
          <a:xfrm>
            <a:off x="1559638" y="5208962"/>
            <a:ext cx="9072724" cy="1200329"/>
          </a:xfrm>
          <a:prstGeom prst="rect">
            <a:avLst/>
          </a:prstGeom>
        </p:spPr>
        <p:txBody>
          <a:bodyPr wrap="square">
            <a:spAutoFit/>
          </a:bodyPr>
          <a:lstStyle/>
          <a:p>
            <a:r>
              <a:rPr lang="en-NZ" sz="2400" dirty="0">
                <a:solidFill>
                  <a:schemeClr val="bg1">
                    <a:alpha val="99000"/>
                  </a:schemeClr>
                </a:solidFill>
                <a:latin typeface="+mj-lt"/>
                <a:cs typeface="Consolas" pitchFamily="49" charset="0"/>
              </a:rPr>
              <a:t>&lt;Blob&gt;Canoes/Hybrid.jpg&lt;/Blob&gt;</a:t>
            </a:r>
          </a:p>
          <a:p>
            <a:r>
              <a:rPr lang="en-NZ" sz="2400" dirty="0">
                <a:solidFill>
                  <a:schemeClr val="bg1">
                    <a:alpha val="99000"/>
                  </a:schemeClr>
                </a:solidFill>
                <a:latin typeface="+mj-lt"/>
                <a:cs typeface="Consolas" pitchFamily="49" charset="0"/>
              </a:rPr>
              <a:t>&lt;Blob&gt;Canoes/Flatwater.jpg&lt;/Blob&gt;</a:t>
            </a:r>
          </a:p>
          <a:p>
            <a:r>
              <a:rPr lang="en-NZ" sz="2400" dirty="0">
                <a:solidFill>
                  <a:schemeClr val="bg1">
                    <a:alpha val="99000"/>
                  </a:schemeClr>
                </a:solidFill>
                <a:latin typeface="+mj-lt"/>
                <a:cs typeface="Consolas" pitchFamily="49" charset="0"/>
              </a:rPr>
              <a:t>&lt;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&gt;1!28!Q2Fub2VzL1doaXRld2F0ZXIuanBn&lt;/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a:t>
            </a:r>
          </a:p>
        </p:txBody>
      </p:sp>
      <p:sp>
        <p:nvSpPr>
          <p:cNvPr id="13" name="Rectangle 12"/>
          <p:cNvSpPr/>
          <p:nvPr/>
        </p:nvSpPr>
        <p:spPr>
          <a:xfrm>
            <a:off x="3058434" y="743531"/>
            <a:ext cx="6075133" cy="3046988"/>
          </a:xfrm>
          <a:prstGeom prst="rect">
            <a:avLst/>
          </a:prstGeom>
        </p:spPr>
        <p:txBody>
          <a:bodyPr wrap="square">
            <a:spAutoFit/>
          </a:bodyPr>
          <a:lstStyle/>
          <a:p>
            <a:pPr defTabSz="914061"/>
            <a:r>
              <a:rPr lang="en-NZ" sz="2400" dirty="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Products/Bikes/SuperDuperCycle.jpg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Products/Tents/ShedTent.jpg</a:t>
            </a:r>
          </a:p>
        </p:txBody>
      </p:sp>
    </p:spTree>
    <p:extLst>
      <p:ext uri="{BB962C8B-B14F-4D97-AF65-F5344CB8AC3E}">
        <p14:creationId xmlns:p14="http://schemas.microsoft.com/office/powerpoint/2010/main" val="18434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normAutofit fontScale="90000"/>
          </a:bodyPr>
          <a:lstStyle/>
          <a:p>
            <a:r>
              <a:rPr lang="en-US" dirty="0"/>
              <a:t>Blob sample listing with </a:t>
            </a:r>
            <a:r>
              <a:rPr lang="en-US" dirty="0" err="1"/>
              <a:t>maxresults</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4" name="Rectangle 3"/>
          <p:cNvSpPr/>
          <p:nvPr/>
        </p:nvSpPr>
        <p:spPr>
          <a:xfrm>
            <a:off x="0" y="4113921"/>
            <a:ext cx="12192000" cy="1200329"/>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http://.../</a:t>
            </a:r>
            <a:r>
              <a:rPr lang="en-US" sz="3600" dirty="0" err="1">
                <a:solidFill>
                  <a:schemeClr val="bg1">
                    <a:alpha val="99000"/>
                  </a:schemeClr>
                </a:solidFill>
                <a:latin typeface="+mj-lt"/>
                <a:cs typeface="Consolas" pitchFamily="49" charset="0"/>
              </a:rPr>
              <a:t>products?comp</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list&amp;prefix</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Canoes&amp;maxresults</a:t>
            </a:r>
            <a:r>
              <a:rPr lang="en-US" sz="3600" dirty="0">
                <a:solidFill>
                  <a:schemeClr val="bg1">
                    <a:alpha val="99000"/>
                  </a:schemeClr>
                </a:solidFill>
                <a:latin typeface="+mj-lt"/>
                <a:cs typeface="Consolas" pitchFamily="49" charset="0"/>
              </a:rPr>
              <a:t>=2</a:t>
            </a:r>
            <a:br>
              <a:rPr lang="en-US" sz="3600" dirty="0">
                <a:solidFill>
                  <a:schemeClr val="bg1">
                    <a:alpha val="99000"/>
                  </a:schemeClr>
                </a:solidFill>
                <a:latin typeface="+mj-lt"/>
                <a:cs typeface="Consolas" pitchFamily="49" charset="0"/>
              </a:rPr>
            </a:br>
            <a:r>
              <a:rPr lang="en-US" sz="3600" dirty="0">
                <a:solidFill>
                  <a:schemeClr val="bg1">
                    <a:alpha val="99000"/>
                  </a:schemeClr>
                </a:solidFill>
                <a:latin typeface="+mj-lt"/>
                <a:cs typeface="Consolas" pitchFamily="49" charset="0"/>
              </a:rPr>
              <a:t>	&amp;marker=1!28!Q2Fub2VzL1doaXRld2F0ZXIuanBn</a:t>
            </a:r>
          </a:p>
        </p:txBody>
      </p:sp>
      <p:sp>
        <p:nvSpPr>
          <p:cNvPr id="8" name="Rectangle 7"/>
          <p:cNvSpPr/>
          <p:nvPr/>
        </p:nvSpPr>
        <p:spPr>
          <a:xfrm>
            <a:off x="3508955" y="5670627"/>
            <a:ext cx="5174090" cy="830997"/>
          </a:xfrm>
          <a:prstGeom prst="rect">
            <a:avLst/>
          </a:prstGeom>
        </p:spPr>
        <p:txBody>
          <a:bodyPr wrap="square">
            <a:spAutoFit/>
          </a:bodyPr>
          <a:lstStyle/>
          <a:p>
            <a:r>
              <a:rPr lang="en-NZ" sz="2400" dirty="0">
                <a:solidFill>
                  <a:schemeClr val="bg1">
                    <a:alpha val="99000"/>
                  </a:schemeClr>
                </a:solidFill>
                <a:latin typeface="+mj-lt"/>
                <a:cs typeface="Consolas" pitchFamily="49" charset="0"/>
              </a:rPr>
              <a:t>&lt;Blob&gt;Canoes/Whitewater.jpg&lt;/Blob&gt;</a:t>
            </a:r>
          </a:p>
          <a:p>
            <a:r>
              <a:rPr lang="en-NZ" sz="2400" dirty="0">
                <a:solidFill>
                  <a:schemeClr val="bg1">
                    <a:alpha val="99000"/>
                  </a:schemeClr>
                </a:solidFill>
                <a:latin typeface="+mj-lt"/>
                <a:cs typeface="Consolas" pitchFamily="49" charset="0"/>
              </a:rPr>
              <a:t>&lt;/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a:t>
            </a:r>
          </a:p>
        </p:txBody>
      </p:sp>
      <p:sp>
        <p:nvSpPr>
          <p:cNvPr id="9" name="Rectangle 8"/>
          <p:cNvSpPr/>
          <p:nvPr/>
        </p:nvSpPr>
        <p:spPr>
          <a:xfrm>
            <a:off x="3058434" y="743531"/>
            <a:ext cx="6075133" cy="3046988"/>
          </a:xfrm>
          <a:prstGeom prst="rect">
            <a:avLst/>
          </a:prstGeom>
        </p:spPr>
        <p:txBody>
          <a:bodyPr wrap="square">
            <a:spAutoFit/>
          </a:bodyPr>
          <a:lstStyle/>
          <a:p>
            <a:pPr defTabSz="914061"/>
            <a:r>
              <a:rPr lang="en-NZ" sz="2400" dirty="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Products/Bikes/SuperDuperCycle.jpg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Products/Tents/ShedTent.jpg</a:t>
            </a:r>
          </a:p>
        </p:txBody>
      </p:sp>
    </p:spTree>
    <p:extLst>
      <p:ext uri="{BB962C8B-B14F-4D97-AF65-F5344CB8AC3E}">
        <p14:creationId xmlns:p14="http://schemas.microsoft.com/office/powerpoint/2010/main" val="3062686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Rectangle 34"/>
          <p:cNvSpPr/>
          <p:nvPr/>
        </p:nvSpPr>
        <p:spPr>
          <a:xfrm>
            <a:off x="6402388" y="5568909"/>
            <a:ext cx="1264328" cy="433904"/>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sz="1400" dirty="0">
                <a:solidFill>
                  <a:srgbClr val="FFFFFF">
                    <a:alpha val="99000"/>
                  </a:srgbClr>
                </a:solidFill>
              </a:rPr>
              <a:t>TheBlob.wmv</a:t>
            </a:r>
          </a:p>
        </p:txBody>
      </p:sp>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a:t>Block Blob </a:t>
            </a:r>
            <a:r>
              <a:rPr lang="ko-KR" altLang="en-US" dirty="0"/>
              <a:t>업로드</a:t>
            </a:r>
            <a:endParaRPr lang="en-US" dirty="0"/>
          </a:p>
        </p:txBody>
      </p:sp>
      <p:sp>
        <p:nvSpPr>
          <p:cNvPr id="4" name="Content Placeholder 3"/>
          <p:cNvSpPr>
            <a:spLocks noGrp="1"/>
          </p:cNvSpPr>
          <p:nvPr>
            <p:ph type="body" sz="quarter" idx="4294967295"/>
          </p:nvPr>
        </p:nvSpPr>
        <p:spPr>
          <a:xfrm>
            <a:off x="0" y="1447800"/>
            <a:ext cx="8185150" cy="946150"/>
          </a:xfrm>
          <a:prstGeom prst="rect">
            <a:avLst/>
          </a:prstGeom>
        </p:spPr>
        <p:txBody>
          <a:bodyPr/>
          <a:lstStyle/>
          <a:p>
            <a:pPr marL="0" indent="0">
              <a:buNone/>
            </a:pPr>
            <a:r>
              <a:rPr lang="en-US" dirty="0"/>
              <a:t>Uploading</a:t>
            </a:r>
          </a:p>
        </p:txBody>
      </p:sp>
      <p:sp>
        <p:nvSpPr>
          <p:cNvPr id="45" name="Rectangle 44"/>
          <p:cNvSpPr/>
          <p:nvPr/>
        </p:nvSpPr>
        <p:spPr>
          <a:xfrm>
            <a:off x="2187476" y="2572400"/>
            <a:ext cx="3276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a:solidFill>
                  <a:srgbClr val="FFFFFF">
                    <a:alpha val="99000"/>
                  </a:srgbClr>
                </a:solidFill>
              </a:rPr>
              <a:t>10 GB Movie</a:t>
            </a:r>
          </a:p>
        </p:txBody>
      </p:sp>
      <p:sp>
        <p:nvSpPr>
          <p:cNvPr id="63" name="Rectangle 62"/>
          <p:cNvSpPr/>
          <p:nvPr/>
        </p:nvSpPr>
        <p:spPr>
          <a:xfrm>
            <a:off x="1823384"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64" name="Group 38"/>
          <p:cNvGrpSpPr/>
          <p:nvPr/>
        </p:nvGrpSpPr>
        <p:grpSpPr>
          <a:xfrm>
            <a:off x="1718610" y="3367972"/>
            <a:ext cx="4095869" cy="975429"/>
            <a:chOff x="830818" y="3047300"/>
            <a:chExt cx="4095869" cy="975429"/>
          </a:xfrm>
        </p:grpSpPr>
        <p:sp>
          <p:nvSpPr>
            <p:cNvPr id="65" name="TextBox 64"/>
            <p:cNvSpPr txBox="1"/>
            <p:nvPr/>
          </p:nvSpPr>
          <p:spPr>
            <a:xfrm>
              <a:off x="830818" y="3079360"/>
              <a:ext cx="430887" cy="892232"/>
            </a:xfrm>
            <a:prstGeom prst="rect">
              <a:avLst/>
            </a:prstGeom>
            <a:noFill/>
          </p:spPr>
          <p:txBody>
            <a:bodyPr vert="vert270" wrap="none" rtlCol="0">
              <a:spAutoFit/>
            </a:bodyPr>
            <a:lstStyle/>
            <a:p>
              <a:r>
                <a:rPr lang="en-US" sz="1600" b="1" dirty="0">
                  <a:solidFill>
                    <a:schemeClr val="bg1">
                      <a:alpha val="99000"/>
                    </a:schemeClr>
                  </a:solidFill>
                  <a:latin typeface="+mj-lt"/>
                </a:rPr>
                <a:t>Block Id 1</a:t>
              </a:r>
            </a:p>
          </p:txBody>
        </p:sp>
        <p:sp>
          <p:nvSpPr>
            <p:cNvPr id="66" name="TextBox 65"/>
            <p:cNvSpPr txBox="1"/>
            <p:nvPr/>
          </p:nvSpPr>
          <p:spPr>
            <a:xfrm>
              <a:off x="1126093" y="3047300"/>
              <a:ext cx="430887" cy="924292"/>
            </a:xfrm>
            <a:prstGeom prst="rect">
              <a:avLst/>
            </a:prstGeom>
            <a:noFill/>
          </p:spPr>
          <p:txBody>
            <a:bodyPr vert="vert270" wrap="none" rtlCol="0">
              <a:spAutoFit/>
            </a:bodyPr>
            <a:lstStyle/>
            <a:p>
              <a:r>
                <a:rPr lang="en-US" sz="1600" b="1" dirty="0">
                  <a:solidFill>
                    <a:schemeClr val="bg1">
                      <a:alpha val="99000"/>
                    </a:schemeClr>
                  </a:solidFill>
                  <a:latin typeface="+mj-lt"/>
                </a:rPr>
                <a:t>Block Id 2</a:t>
              </a:r>
            </a:p>
          </p:txBody>
        </p:sp>
        <p:sp>
          <p:nvSpPr>
            <p:cNvPr id="67" name="TextBox 66"/>
            <p:cNvSpPr txBox="1"/>
            <p:nvPr/>
          </p:nvSpPr>
          <p:spPr>
            <a:xfrm>
              <a:off x="1459468" y="3047300"/>
              <a:ext cx="430887" cy="924292"/>
            </a:xfrm>
            <a:prstGeom prst="rect">
              <a:avLst/>
            </a:prstGeom>
            <a:noFill/>
          </p:spPr>
          <p:txBody>
            <a:bodyPr vert="vert270" wrap="none" rtlCol="0">
              <a:spAutoFit/>
            </a:bodyPr>
            <a:lstStyle/>
            <a:p>
              <a:r>
                <a:rPr lang="en-US" sz="1600" b="1" dirty="0">
                  <a:solidFill>
                    <a:schemeClr val="bg1">
                      <a:alpha val="99000"/>
                    </a:schemeClr>
                  </a:solidFill>
                  <a:latin typeface="+mj-lt"/>
                </a:rPr>
                <a:t>Block Id 3</a:t>
              </a:r>
            </a:p>
          </p:txBody>
        </p:sp>
        <p:sp>
          <p:nvSpPr>
            <p:cNvPr id="68" name="TextBox 67"/>
            <p:cNvSpPr txBox="1"/>
            <p:nvPr/>
          </p:nvSpPr>
          <p:spPr>
            <a:xfrm>
              <a:off x="4495800" y="3058362"/>
              <a:ext cx="430887" cy="964367"/>
            </a:xfrm>
            <a:prstGeom prst="rect">
              <a:avLst/>
            </a:prstGeom>
            <a:noFill/>
          </p:spPr>
          <p:txBody>
            <a:bodyPr vert="vert270" wrap="none" rtlCol="0">
              <a:spAutoFit/>
            </a:bodyPr>
            <a:lstStyle/>
            <a:p>
              <a:r>
                <a:rPr lang="en-US" sz="1600" b="1" dirty="0">
                  <a:solidFill>
                    <a:schemeClr val="bg1">
                      <a:alpha val="99000"/>
                    </a:schemeClr>
                  </a:solidFill>
                  <a:latin typeface="+mj-lt"/>
                </a:rPr>
                <a:t>Block Id N</a:t>
              </a:r>
            </a:p>
          </p:txBody>
        </p:sp>
        <p:cxnSp>
          <p:nvCxnSpPr>
            <p:cNvPr id="69" name="Straight Connector 68"/>
            <p:cNvCxnSpPr/>
            <p:nvPr/>
          </p:nvCxnSpPr>
          <p:spPr>
            <a:xfrm>
              <a:off x="1905000" y="3352800"/>
              <a:ext cx="2592327" cy="0"/>
            </a:xfrm>
            <a:prstGeom prst="line">
              <a:avLst/>
            </a:prstGeom>
            <a:ln w="50800"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grpSp>
      <p:sp>
        <p:nvSpPr>
          <p:cNvPr id="70" name="Rectangle 69"/>
          <p:cNvSpPr/>
          <p:nvPr/>
        </p:nvSpPr>
        <p:spPr>
          <a:xfrm>
            <a:off x="5873750" y="1446213"/>
            <a:ext cx="4108450" cy="3286058"/>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45716" rIns="91432" bIns="365760" numCol="1" rtlCol="0" anchor="b" anchorCtr="0" compatLnSpc="1">
            <a:prstTxWarp prst="textNoShape">
              <a:avLst/>
            </a:prstTxWarp>
          </a:bodyPr>
          <a:lstStyle/>
          <a:p>
            <a:pPr defTabSz="914061" fontAlgn="base">
              <a:spcBef>
                <a:spcPct val="0"/>
              </a:spcBef>
              <a:spcAft>
                <a:spcPct val="0"/>
              </a:spcAft>
            </a:pPr>
            <a:r>
              <a:rPr lang="en-US" sz="1700" dirty="0">
                <a:solidFill>
                  <a:srgbClr val="595959">
                    <a:alpha val="99000"/>
                  </a:srgbClr>
                </a:solidFill>
                <a:latin typeface="+mj-lt"/>
              </a:rPr>
              <a:t>blobName = “TheBlob.wmv”;</a:t>
            </a:r>
          </a:p>
          <a:p>
            <a:pPr defTabSz="914061" fontAlgn="base">
              <a:spcBef>
                <a:spcPct val="0"/>
              </a:spcBef>
              <a:spcAft>
                <a:spcPct val="0"/>
              </a:spcAft>
            </a:pPr>
            <a:r>
              <a:rPr lang="en-US" sz="1700" dirty="0">
                <a:solidFill>
                  <a:srgbClr val="595959">
                    <a:alpha val="99000"/>
                  </a:srgbClr>
                </a:solidFill>
                <a:latin typeface="+mj-lt"/>
              </a:rPr>
              <a:t>PutBlock(blobName, blockId1, block1Bits);</a:t>
            </a:r>
          </a:p>
          <a:p>
            <a:pPr defTabSz="914061" fontAlgn="base">
              <a:spcBef>
                <a:spcPct val="0"/>
              </a:spcBef>
              <a:spcAft>
                <a:spcPct val="0"/>
              </a:spcAft>
            </a:pPr>
            <a:r>
              <a:rPr lang="en-US" sz="1700" dirty="0">
                <a:solidFill>
                  <a:srgbClr val="595959">
                    <a:alpha val="99000"/>
                  </a:srgbClr>
                </a:solidFill>
                <a:latin typeface="+mj-lt"/>
              </a:rPr>
              <a:t>PutBlock(blobName, blockId2, block2Bits);</a:t>
            </a:r>
          </a:p>
          <a:p>
            <a:pPr defTabSz="914061" fontAlgn="base">
              <a:spcBef>
                <a:spcPct val="0"/>
              </a:spcBef>
              <a:spcAft>
                <a:spcPct val="0"/>
              </a:spcAft>
            </a:pPr>
            <a:r>
              <a:rPr lang="en-US" sz="1700" dirty="0">
                <a:solidFill>
                  <a:srgbClr val="595959">
                    <a:alpha val="99000"/>
                  </a:srgbClr>
                </a:solidFill>
                <a:latin typeface="+mj-lt"/>
              </a:rPr>
              <a:t>…………</a:t>
            </a:r>
          </a:p>
          <a:p>
            <a:pPr defTabSz="914061" fontAlgn="base">
              <a:spcBef>
                <a:spcPct val="0"/>
              </a:spcBef>
              <a:spcAft>
                <a:spcPct val="0"/>
              </a:spcAft>
            </a:pPr>
            <a:r>
              <a:rPr lang="en-US" sz="1700" dirty="0">
                <a:solidFill>
                  <a:srgbClr val="595959">
                    <a:alpha val="99000"/>
                  </a:srgbClr>
                </a:solidFill>
                <a:latin typeface="+mj-lt"/>
              </a:rPr>
              <a:t>PutBlock(blobName, blockIdN, blockNBits);</a:t>
            </a:r>
          </a:p>
          <a:p>
            <a:pPr defTabSz="914061" fontAlgn="base">
              <a:spcBef>
                <a:spcPct val="0"/>
              </a:spcBef>
              <a:spcAft>
                <a:spcPct val="0"/>
              </a:spcAft>
            </a:pPr>
            <a:r>
              <a:rPr lang="en-US" sz="1700" b="1" dirty="0">
                <a:solidFill>
                  <a:srgbClr val="595959">
                    <a:alpha val="99000"/>
                  </a:srgbClr>
                </a:solidFill>
                <a:latin typeface="+mj-lt"/>
              </a:rPr>
              <a:t>PutBlockList(blobName,</a:t>
            </a:r>
          </a:p>
          <a:p>
            <a:pPr defTabSz="914061" fontAlgn="base">
              <a:spcBef>
                <a:spcPct val="0"/>
              </a:spcBef>
              <a:spcAft>
                <a:spcPct val="0"/>
              </a:spcAft>
            </a:pPr>
            <a:r>
              <a:rPr lang="en-US" sz="1700" b="1" dirty="0">
                <a:solidFill>
                  <a:srgbClr val="595959">
                    <a:alpha val="99000"/>
                  </a:srgbClr>
                </a:solidFill>
                <a:latin typeface="+mj-lt"/>
              </a:rPr>
              <a:t>	       blockId1,…,blockIdN);</a:t>
            </a:r>
          </a:p>
        </p:txBody>
      </p:sp>
      <p:sp>
        <p:nvSpPr>
          <p:cNvPr id="71" name="Rectangle 70"/>
          <p:cNvSpPr/>
          <p:nvPr/>
        </p:nvSpPr>
        <p:spPr>
          <a:xfrm>
            <a:off x="21758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2" name="Rectangle 71"/>
          <p:cNvSpPr/>
          <p:nvPr/>
        </p:nvSpPr>
        <p:spPr>
          <a:xfrm>
            <a:off x="2494801" y="2568511"/>
            <a:ext cx="499314"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3" name="Rectangle 72"/>
          <p:cNvSpPr/>
          <p:nvPr/>
        </p:nvSpPr>
        <p:spPr>
          <a:xfrm>
            <a:off x="55286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5" name="Rectangle 74"/>
          <p:cNvSpPr/>
          <p:nvPr/>
        </p:nvSpPr>
        <p:spPr>
          <a:xfrm>
            <a:off x="6257430" y="5487988"/>
            <a:ext cx="1554244" cy="5334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a:solidFill>
                  <a:srgbClr val="FFFFFF">
                    <a:alpha val="99000"/>
                  </a:srgbClr>
                </a:solidFill>
              </a:rPr>
              <a:t>TheBlob.wmv</a:t>
            </a:r>
          </a:p>
        </p:txBody>
      </p:sp>
      <p:sp>
        <p:nvSpPr>
          <p:cNvPr id="77" name="Oval 76"/>
          <p:cNvSpPr/>
          <p:nvPr/>
        </p:nvSpPr>
        <p:spPr bwMode="auto">
          <a:xfrm>
            <a:off x="5797529" y="3600663"/>
            <a:ext cx="3848340" cy="1020144"/>
          </a:xfrm>
          <a:prstGeom prst="ellipse">
            <a:avLst/>
          </a:prstGeom>
          <a:noFill/>
          <a:ln w="317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endParaRPr>
          </a:p>
        </p:txBody>
      </p:sp>
      <p:sp>
        <p:nvSpPr>
          <p:cNvPr id="37" name="Content Placeholder 3"/>
          <p:cNvSpPr txBox="1">
            <a:spLocks/>
          </p:cNvSpPr>
          <p:nvPr/>
        </p:nvSpPr>
        <p:spPr>
          <a:xfrm>
            <a:off x="6397637" y="1643876"/>
            <a:ext cx="2746364" cy="553998"/>
          </a:xfrm>
          <a:prstGeom prst="rect">
            <a:avLst/>
          </a:prstGeom>
        </p:spPr>
        <p:txBody>
          <a:bodyPr vert="horz" wrap="square" lIns="0" tIns="0" rIns="0" bIns="0" rtlCol="0" anchor="b">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3"/>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solidFill>
                  <a:schemeClr val="accent2">
                    <a:alpha val="99000"/>
                  </a:schemeClr>
                </a:solidFill>
                <a:latin typeface="+mj-lt"/>
                <a:ea typeface="Segoe UI" pitchFamily="34" charset="0"/>
                <a:cs typeface="Segoe UI" pitchFamily="34" charset="0"/>
              </a:rPr>
              <a:t>THE BLOB</a:t>
            </a:r>
          </a:p>
        </p:txBody>
      </p:sp>
      <p:grpSp>
        <p:nvGrpSpPr>
          <p:cNvPr id="3" name="Group 2"/>
          <p:cNvGrpSpPr/>
          <p:nvPr/>
        </p:nvGrpSpPr>
        <p:grpSpPr>
          <a:xfrm>
            <a:off x="1882677" y="2572400"/>
            <a:ext cx="3886200" cy="533400"/>
            <a:chOff x="1881089" y="1898650"/>
            <a:chExt cx="3886200" cy="533400"/>
          </a:xfrm>
        </p:grpSpPr>
        <p:sp>
          <p:nvSpPr>
            <p:cNvPr id="36" name="Rectangle 35"/>
            <p:cNvSpPr/>
            <p:nvPr/>
          </p:nvSpPr>
          <p:spPr>
            <a:xfrm>
              <a:off x="1881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38" name="Rectangle 37"/>
            <p:cNvSpPr/>
            <p:nvPr/>
          </p:nvSpPr>
          <p:spPr>
            <a:xfrm>
              <a:off x="2185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39" name="Rectangle 38"/>
            <p:cNvSpPr/>
            <p:nvPr/>
          </p:nvSpPr>
          <p:spPr>
            <a:xfrm>
              <a:off x="2490689" y="1898650"/>
              <a:ext cx="508911"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0" name="Rectangle 39"/>
            <p:cNvSpPr/>
            <p:nvPr/>
          </p:nvSpPr>
          <p:spPr>
            <a:xfrm>
              <a:off x="3100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1" name="Rectangle 40"/>
            <p:cNvSpPr/>
            <p:nvPr/>
          </p:nvSpPr>
          <p:spPr>
            <a:xfrm>
              <a:off x="3405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2" name="Rectangle 41"/>
            <p:cNvSpPr/>
            <p:nvPr/>
          </p:nvSpPr>
          <p:spPr>
            <a:xfrm>
              <a:off x="3709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3" name="Rectangle 42"/>
            <p:cNvSpPr/>
            <p:nvPr/>
          </p:nvSpPr>
          <p:spPr>
            <a:xfrm>
              <a:off x="4014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4" name="Rectangle 43"/>
            <p:cNvSpPr/>
            <p:nvPr/>
          </p:nvSpPr>
          <p:spPr>
            <a:xfrm>
              <a:off x="43194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7" name="Rectangle 46"/>
            <p:cNvSpPr/>
            <p:nvPr/>
          </p:nvSpPr>
          <p:spPr>
            <a:xfrm>
              <a:off x="4624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8" name="Rectangle 47"/>
            <p:cNvSpPr/>
            <p:nvPr/>
          </p:nvSpPr>
          <p:spPr>
            <a:xfrm>
              <a:off x="4929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9" name="Rectangle 48"/>
            <p:cNvSpPr/>
            <p:nvPr/>
          </p:nvSpPr>
          <p:spPr>
            <a:xfrm>
              <a:off x="5233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62" name="Rectangle 61"/>
            <p:cNvSpPr/>
            <p:nvPr/>
          </p:nvSpPr>
          <p:spPr>
            <a:xfrm>
              <a:off x="5538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grpSp>
      <p:pic>
        <p:nvPicPr>
          <p:cNvPr id="34" name="Picture 33"/>
          <p:cNvPicPr>
            <a:picLocks noChangeAspect="1"/>
          </p:cNvPicPr>
          <p:nvPr/>
        </p:nvPicPr>
        <p:blipFill>
          <a:blip r:embed="rId4"/>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11061801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
                                            <p:txEl>
                                              <p:pRg st="0" end="0"/>
                                            </p:txEl>
                                          </p:spTgt>
                                        </p:tgtEl>
                                        <p:attrNameLst>
                                          <p:attrName>style.visibility</p:attrName>
                                        </p:attrNameLst>
                                      </p:cBhvr>
                                      <p:to>
                                        <p:strVal val="visible"/>
                                      </p:to>
                                    </p:set>
                                    <p:animEffect transition="in" filter="fade">
                                      <p:cBhvr>
                                        <p:cTn id="7" dur="500"/>
                                        <p:tgtEl>
                                          <p:spTgt spid="7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45"/>
                                        </p:tgtEl>
                                      </p:cBhvr>
                                    </p:animEffect>
                                    <p:set>
                                      <p:cBhvr>
                                        <p:cTn id="16" dur="1" fill="hold">
                                          <p:stCondLst>
                                            <p:cond delay="499"/>
                                          </p:stCondLst>
                                        </p:cTn>
                                        <p:tgtEl>
                                          <p:spTgt spid="45"/>
                                        </p:tgtEl>
                                        <p:attrNameLst>
                                          <p:attrName>style.visibility</p:attrName>
                                        </p:attrNameLst>
                                      </p:cBhvr>
                                      <p:to>
                                        <p:strVal val="hidden"/>
                                      </p:to>
                                    </p:set>
                                  </p:childTnLst>
                                </p:cTn>
                              </p:par>
                            </p:childTnLst>
                          </p:cTn>
                        </p:par>
                        <p:par>
                          <p:cTn id="17" fill="hold">
                            <p:stCondLst>
                              <p:cond delay="500"/>
                            </p:stCondLst>
                            <p:childTnLst>
                              <p:par>
                                <p:cTn id="18" presetID="55"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p:cTn id="20" dur="1000" fill="hold"/>
                                        <p:tgtEl>
                                          <p:spTgt spid="3"/>
                                        </p:tgtEl>
                                        <p:attrNameLst>
                                          <p:attrName>ppt_w</p:attrName>
                                        </p:attrNameLst>
                                      </p:cBhvr>
                                      <p:tavLst>
                                        <p:tav tm="0">
                                          <p:val>
                                            <p:strVal val="#ppt_w*0.70"/>
                                          </p:val>
                                        </p:tav>
                                        <p:tav tm="100000">
                                          <p:val>
                                            <p:strVal val="#ppt_w"/>
                                          </p:val>
                                        </p:tav>
                                      </p:tavLst>
                                    </p:anim>
                                    <p:anim calcmode="lin" valueType="num">
                                      <p:cBhvr>
                                        <p:cTn id="21" dur="1000" fill="hold"/>
                                        <p:tgtEl>
                                          <p:spTgt spid="3"/>
                                        </p:tgtEl>
                                        <p:attrNameLst>
                                          <p:attrName>ppt_h</p:attrName>
                                        </p:attrNameLst>
                                      </p:cBhvr>
                                      <p:tavLst>
                                        <p:tav tm="0">
                                          <p:val>
                                            <p:strVal val="#ppt_h"/>
                                          </p:val>
                                        </p:tav>
                                        <p:tav tm="100000">
                                          <p:val>
                                            <p:strVal val="#ppt_h"/>
                                          </p:val>
                                        </p:tav>
                                      </p:tavLst>
                                    </p:anim>
                                    <p:animEffect transition="in" filter="fade">
                                      <p:cBhvr>
                                        <p:cTn id="22" dur="1000"/>
                                        <p:tgtEl>
                                          <p:spTgt spid="3"/>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64"/>
                                        </p:tgtEl>
                                        <p:attrNameLst>
                                          <p:attrName>style.visibility</p:attrName>
                                        </p:attrNameLst>
                                      </p:cBhvr>
                                      <p:to>
                                        <p:strVal val="visible"/>
                                      </p:to>
                                    </p:set>
                                    <p:animEffect transition="in" filter="fade">
                                      <p:cBhvr>
                                        <p:cTn id="26" dur="1000"/>
                                        <p:tgtEl>
                                          <p:spTgt spid="6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0">
                                            <p:txEl>
                                              <p:pRg st="1" end="1"/>
                                            </p:txEl>
                                          </p:spTgt>
                                        </p:tgtEl>
                                        <p:attrNameLst>
                                          <p:attrName>style.visibility</p:attrName>
                                        </p:attrNameLst>
                                      </p:cBhvr>
                                      <p:to>
                                        <p:strVal val="visible"/>
                                      </p:to>
                                    </p:set>
                                    <p:animEffect transition="in" filter="fade">
                                      <p:cBhvr>
                                        <p:cTn id="31" dur="500"/>
                                        <p:tgtEl>
                                          <p:spTgt spid="70">
                                            <p:txEl>
                                              <p:pRg st="1" end="1"/>
                                            </p:txEl>
                                          </p:spTgt>
                                        </p:tgtEl>
                                      </p:cBhvr>
                                    </p:animEffect>
                                  </p:childTnLst>
                                </p:cTn>
                              </p:par>
                            </p:childTnLst>
                          </p:cTn>
                        </p:par>
                        <p:par>
                          <p:cTn id="32" fill="hold">
                            <p:stCondLst>
                              <p:cond delay="500"/>
                            </p:stCondLst>
                            <p:childTnLst>
                              <p:par>
                                <p:cTn id="33" presetID="1" presetClass="entr" presetSubtype="0" fill="hold" nodeType="afterEffect">
                                  <p:stCondLst>
                                    <p:cond delay="0"/>
                                  </p:stCondLst>
                                  <p:childTnLst>
                                    <p:set>
                                      <p:cBhvr>
                                        <p:cTn id="34" dur="1" fill="hold">
                                          <p:stCondLst>
                                            <p:cond delay="0"/>
                                          </p:stCondLst>
                                        </p:cTn>
                                        <p:tgtEl>
                                          <p:spTgt spid="63"/>
                                        </p:tgtEl>
                                        <p:attrNameLst>
                                          <p:attrName>style.visibility</p:attrName>
                                        </p:attrNameLst>
                                      </p:cBhvr>
                                      <p:to>
                                        <p:strVal val="visible"/>
                                      </p:to>
                                    </p:set>
                                  </p:childTnLst>
                                </p:cTn>
                              </p:par>
                            </p:childTnLst>
                          </p:cTn>
                        </p:par>
                        <p:par>
                          <p:cTn id="35" fill="hold">
                            <p:stCondLst>
                              <p:cond delay="500"/>
                            </p:stCondLst>
                            <p:childTnLst>
                              <p:par>
                                <p:cTn id="36" presetID="0" presetClass="path" presetSubtype="0" accel="50000" decel="50000" fill="hold" grpId="0" nodeType="afterEffect">
                                  <p:stCondLst>
                                    <p:cond delay="0"/>
                                  </p:stCondLst>
                                  <p:childTnLst>
                                    <p:animMotion origin="layout" path="M 4.72222E-6 -3.33333E-6 C 0.04079 0.11366 0.08246 0.22778 0.16336 0.29723 C 0.24444 0.36667 0.36493 0.39144 0.48628 0.41667 " pathEditMode="relative" rAng="0" ptsTypes="aaA">
                                      <p:cBhvr>
                                        <p:cTn id="37" dur="2000" fill="hold"/>
                                        <p:tgtEl>
                                          <p:spTgt spid="63"/>
                                        </p:tgtEl>
                                        <p:attrNameLst>
                                          <p:attrName>ppt_x</p:attrName>
                                          <p:attrName>ppt_y</p:attrName>
                                        </p:attrNameLst>
                                      </p:cBhvr>
                                      <p:rCtr x="24300" y="20800"/>
                                    </p:animMotion>
                                  </p:childTnLst>
                                </p:cTn>
                              </p:par>
                            </p:childTnLst>
                          </p:cTn>
                        </p:par>
                        <p:par>
                          <p:cTn id="38" fill="hold">
                            <p:stCondLst>
                              <p:cond delay="2500"/>
                            </p:stCondLst>
                            <p:childTnLst>
                              <p:par>
                                <p:cTn id="39" presetID="10" presetClass="exit" presetSubtype="0" fill="hold" nodeType="afterEffect">
                                  <p:stCondLst>
                                    <p:cond delay="0"/>
                                  </p:stCondLst>
                                  <p:childTnLst>
                                    <p:animEffect transition="out" filter="fade">
                                      <p:cBhvr>
                                        <p:cTn id="40" dur="2000"/>
                                        <p:tgtEl>
                                          <p:spTgt spid="63"/>
                                        </p:tgtEl>
                                      </p:cBhvr>
                                    </p:animEffect>
                                    <p:set>
                                      <p:cBhvr>
                                        <p:cTn id="41" dur="1" fill="hold">
                                          <p:stCondLst>
                                            <p:cond delay="1999"/>
                                          </p:stCondLst>
                                        </p:cTn>
                                        <p:tgtEl>
                                          <p:spTgt spid="63"/>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0">
                                            <p:txEl>
                                              <p:pRg st="2" end="2"/>
                                            </p:txEl>
                                          </p:spTgt>
                                        </p:tgtEl>
                                        <p:attrNameLst>
                                          <p:attrName>style.visibility</p:attrName>
                                        </p:attrNameLst>
                                      </p:cBhvr>
                                      <p:to>
                                        <p:strVal val="visible"/>
                                      </p:to>
                                    </p:set>
                                    <p:animEffect transition="in" filter="fade">
                                      <p:cBhvr>
                                        <p:cTn id="46" dur="500"/>
                                        <p:tgtEl>
                                          <p:spTgt spid="70">
                                            <p:txEl>
                                              <p:pRg st="2" end="2"/>
                                            </p:txEl>
                                          </p:spTgt>
                                        </p:tgtEl>
                                      </p:cBhvr>
                                    </p:animEffect>
                                  </p:childTnLst>
                                </p:cTn>
                              </p:par>
                            </p:childTnLst>
                          </p:cTn>
                        </p:par>
                        <p:par>
                          <p:cTn id="47" fill="hold">
                            <p:stCondLst>
                              <p:cond delay="500"/>
                            </p:stCondLst>
                            <p:childTnLst>
                              <p:par>
                                <p:cTn id="48" presetID="1" presetClass="entr" presetSubtype="0" fill="hold" nodeType="afterEffect">
                                  <p:stCondLst>
                                    <p:cond delay="0"/>
                                  </p:stCondLst>
                                  <p:childTnLst>
                                    <p:set>
                                      <p:cBhvr>
                                        <p:cTn id="49" dur="1" fill="hold">
                                          <p:stCondLst>
                                            <p:cond delay="0"/>
                                          </p:stCondLst>
                                        </p:cTn>
                                        <p:tgtEl>
                                          <p:spTgt spid="71"/>
                                        </p:tgtEl>
                                        <p:attrNameLst>
                                          <p:attrName>style.visibility</p:attrName>
                                        </p:attrNameLst>
                                      </p:cBhvr>
                                      <p:to>
                                        <p:strVal val="visible"/>
                                      </p:to>
                                    </p:set>
                                  </p:childTnLst>
                                </p:cTn>
                              </p:par>
                            </p:childTnLst>
                          </p:cTn>
                        </p:par>
                        <p:par>
                          <p:cTn id="50" fill="hold">
                            <p:stCondLst>
                              <p:cond delay="500"/>
                            </p:stCondLst>
                            <p:childTnLst>
                              <p:par>
                                <p:cTn id="51" presetID="0" presetClass="path" presetSubtype="0" accel="50000" decel="50000" fill="hold" grpId="0" nodeType="afterEffect">
                                  <p:stCondLst>
                                    <p:cond delay="0"/>
                                  </p:stCondLst>
                                  <p:childTnLst>
                                    <p:animMotion origin="layout" path="M -3.33333E-6 -3.33333E-6 C 0.0382 0.11065 0.07691 0.22176 0.15243 0.28936 C 0.2283 0.35695 0.3408 0.38102 0.45417 0.40556 " pathEditMode="relative" rAng="0" ptsTypes="aaA">
                                      <p:cBhvr>
                                        <p:cTn id="52" dur="2000" fill="hold"/>
                                        <p:tgtEl>
                                          <p:spTgt spid="71"/>
                                        </p:tgtEl>
                                        <p:attrNameLst>
                                          <p:attrName>ppt_x</p:attrName>
                                          <p:attrName>ppt_y</p:attrName>
                                        </p:attrNameLst>
                                      </p:cBhvr>
                                      <p:rCtr x="22700" y="20300"/>
                                    </p:animMotion>
                                  </p:childTnLst>
                                </p:cTn>
                              </p:par>
                            </p:childTnLst>
                          </p:cTn>
                        </p:par>
                        <p:par>
                          <p:cTn id="53" fill="hold">
                            <p:stCondLst>
                              <p:cond delay="2500"/>
                            </p:stCondLst>
                            <p:childTnLst>
                              <p:par>
                                <p:cTn id="54" presetID="10" presetClass="exit" presetSubtype="0" fill="hold" grpId="1" nodeType="afterEffect">
                                  <p:stCondLst>
                                    <p:cond delay="0"/>
                                  </p:stCondLst>
                                  <p:childTnLst>
                                    <p:animEffect transition="out" filter="fade">
                                      <p:cBhvr>
                                        <p:cTn id="55" dur="2000"/>
                                        <p:tgtEl>
                                          <p:spTgt spid="71"/>
                                        </p:tgtEl>
                                      </p:cBhvr>
                                    </p:animEffect>
                                    <p:set>
                                      <p:cBhvr>
                                        <p:cTn id="56" dur="1" fill="hold">
                                          <p:stCondLst>
                                            <p:cond delay="1999"/>
                                          </p:stCondLst>
                                        </p:cTn>
                                        <p:tgtEl>
                                          <p:spTgt spid="71"/>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70">
                                            <p:txEl>
                                              <p:pRg st="3" end="3"/>
                                            </p:txEl>
                                          </p:spTgt>
                                        </p:tgtEl>
                                        <p:attrNameLst>
                                          <p:attrName>style.visibility</p:attrName>
                                        </p:attrNameLst>
                                      </p:cBhvr>
                                      <p:to>
                                        <p:strVal val="visible"/>
                                      </p:to>
                                    </p:set>
                                    <p:animEffect transition="in" filter="fade">
                                      <p:cBhvr>
                                        <p:cTn id="61" dur="500"/>
                                        <p:tgtEl>
                                          <p:spTgt spid="70">
                                            <p:txEl>
                                              <p:pRg st="3" end="3"/>
                                            </p:txEl>
                                          </p:spTgt>
                                        </p:tgtEl>
                                      </p:cBhvr>
                                    </p:animEffect>
                                  </p:childTnLst>
                                </p:cTn>
                              </p:par>
                            </p:childTnLst>
                          </p:cTn>
                        </p:par>
                        <p:par>
                          <p:cTn id="62" fill="hold">
                            <p:stCondLst>
                              <p:cond delay="500"/>
                            </p:stCondLst>
                            <p:childTnLst>
                              <p:par>
                                <p:cTn id="63" presetID="1" presetClass="entr" presetSubtype="0" fill="hold" nodeType="afterEffect">
                                  <p:stCondLst>
                                    <p:cond delay="0"/>
                                  </p:stCondLst>
                                  <p:childTnLst>
                                    <p:set>
                                      <p:cBhvr>
                                        <p:cTn id="64" dur="1" fill="hold">
                                          <p:stCondLst>
                                            <p:cond delay="0"/>
                                          </p:stCondLst>
                                        </p:cTn>
                                        <p:tgtEl>
                                          <p:spTgt spid="72"/>
                                        </p:tgtEl>
                                        <p:attrNameLst>
                                          <p:attrName>style.visibility</p:attrName>
                                        </p:attrNameLst>
                                      </p:cBhvr>
                                      <p:to>
                                        <p:strVal val="visible"/>
                                      </p:to>
                                    </p:set>
                                  </p:childTnLst>
                                </p:cTn>
                              </p:par>
                            </p:childTnLst>
                          </p:cTn>
                        </p:par>
                        <p:par>
                          <p:cTn id="65" fill="hold">
                            <p:stCondLst>
                              <p:cond delay="500"/>
                            </p:stCondLst>
                            <p:childTnLst>
                              <p:par>
                                <p:cTn id="66" presetID="0" presetClass="path" presetSubtype="0" accel="50000" decel="50000" fill="hold" grpId="0" nodeType="afterEffect">
                                  <p:stCondLst>
                                    <p:cond delay="0"/>
                                  </p:stCondLst>
                                  <p:childTnLst>
                                    <p:animMotion origin="layout" path="M 3.33333E-6 -3.33333E-6 C 0.03524 0.10764 0.07135 0.21574 0.14132 0.28148 C 0.21146 0.34723 0.3158 0.37061 0.42083 0.39445 " pathEditMode="relative" rAng="0" ptsTypes="aaA">
                                      <p:cBhvr>
                                        <p:cTn id="67" dur="2000" fill="hold"/>
                                        <p:tgtEl>
                                          <p:spTgt spid="72"/>
                                        </p:tgtEl>
                                        <p:attrNameLst>
                                          <p:attrName>ppt_x</p:attrName>
                                          <p:attrName>ppt_y</p:attrName>
                                        </p:attrNameLst>
                                      </p:cBhvr>
                                      <p:rCtr x="21000" y="19700"/>
                                    </p:animMotion>
                                  </p:childTnLst>
                                </p:cTn>
                              </p:par>
                            </p:childTnLst>
                          </p:cTn>
                        </p:par>
                        <p:par>
                          <p:cTn id="68" fill="hold">
                            <p:stCondLst>
                              <p:cond delay="2500"/>
                            </p:stCondLst>
                            <p:childTnLst>
                              <p:par>
                                <p:cTn id="69" presetID="10" presetClass="exit" presetSubtype="0" fill="hold" grpId="1" nodeType="afterEffect">
                                  <p:stCondLst>
                                    <p:cond delay="0"/>
                                  </p:stCondLst>
                                  <p:childTnLst>
                                    <p:animEffect transition="out" filter="fade">
                                      <p:cBhvr>
                                        <p:cTn id="70" dur="2000"/>
                                        <p:tgtEl>
                                          <p:spTgt spid="72"/>
                                        </p:tgtEl>
                                      </p:cBhvr>
                                    </p:animEffect>
                                    <p:set>
                                      <p:cBhvr>
                                        <p:cTn id="71" dur="1" fill="hold">
                                          <p:stCondLst>
                                            <p:cond delay="1999"/>
                                          </p:stCondLst>
                                        </p:cTn>
                                        <p:tgtEl>
                                          <p:spTgt spid="72"/>
                                        </p:tgtEl>
                                        <p:attrNameLst>
                                          <p:attrName>style.visibility</p:attrName>
                                        </p:attrNameLst>
                                      </p:cBhvr>
                                      <p:to>
                                        <p:strVal val="hidden"/>
                                      </p:to>
                                    </p:se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70">
                                            <p:txEl>
                                              <p:pRg st="4" end="4"/>
                                            </p:txEl>
                                          </p:spTgt>
                                        </p:tgtEl>
                                        <p:attrNameLst>
                                          <p:attrName>style.visibility</p:attrName>
                                        </p:attrNameLst>
                                      </p:cBhvr>
                                      <p:to>
                                        <p:strVal val="visible"/>
                                      </p:to>
                                    </p:set>
                                    <p:animEffect transition="in" filter="fade">
                                      <p:cBhvr>
                                        <p:cTn id="76" dur="500"/>
                                        <p:tgtEl>
                                          <p:spTgt spid="70">
                                            <p:txEl>
                                              <p:pRg st="4" end="4"/>
                                            </p:txEl>
                                          </p:spTgt>
                                        </p:tgtEl>
                                      </p:cBhvr>
                                    </p:animEffect>
                                  </p:childTnLst>
                                </p:cTn>
                              </p:par>
                            </p:childTnLst>
                          </p:cTn>
                        </p:par>
                        <p:par>
                          <p:cTn id="77" fill="hold">
                            <p:stCondLst>
                              <p:cond delay="500"/>
                            </p:stCondLst>
                            <p:childTnLst>
                              <p:par>
                                <p:cTn id="78" presetID="1" presetClass="entr" presetSubtype="0" fill="hold" grpId="2" nodeType="afterEffect">
                                  <p:stCondLst>
                                    <p:cond delay="0"/>
                                  </p:stCondLst>
                                  <p:childTnLst>
                                    <p:set>
                                      <p:cBhvr>
                                        <p:cTn id="79" dur="1" fill="hold">
                                          <p:stCondLst>
                                            <p:cond delay="0"/>
                                          </p:stCondLst>
                                        </p:cTn>
                                        <p:tgtEl>
                                          <p:spTgt spid="73"/>
                                        </p:tgtEl>
                                        <p:attrNameLst>
                                          <p:attrName>style.visibility</p:attrName>
                                        </p:attrNameLst>
                                      </p:cBhvr>
                                      <p:to>
                                        <p:strVal val="visible"/>
                                      </p:to>
                                    </p:set>
                                  </p:childTnLst>
                                </p:cTn>
                              </p:par>
                            </p:childTnLst>
                          </p:cTn>
                        </p:par>
                        <p:par>
                          <p:cTn id="80" fill="hold">
                            <p:stCondLst>
                              <p:cond delay="500"/>
                            </p:stCondLst>
                            <p:childTnLst>
                              <p:par>
                                <p:cTn id="81" presetID="0" presetClass="path" presetSubtype="0" accel="50000" decel="50000" fill="hold" grpId="0" nodeType="afterEffect">
                                  <p:stCondLst>
                                    <p:cond delay="0"/>
                                  </p:stCondLst>
                                  <p:childTnLst>
                                    <p:animMotion origin="layout" path="M -1.88925E-6 1.11111E-6 C 0.01043 0.1081 0.02085 0.21736 0.04183 0.28356 C 0.06267 0.34977 0.09407 0.37315 0.12547 0.39745 " pathEditMode="relative" rAng="0" ptsTypes="aaA">
                                      <p:cBhvr>
                                        <p:cTn id="82" dur="2000" fill="hold"/>
                                        <p:tgtEl>
                                          <p:spTgt spid="73"/>
                                        </p:tgtEl>
                                        <p:attrNameLst>
                                          <p:attrName>ppt_x</p:attrName>
                                          <p:attrName>ppt_y</p:attrName>
                                        </p:attrNameLst>
                                      </p:cBhvr>
                                      <p:rCtr x="6267" y="19861"/>
                                    </p:animMotion>
                                  </p:childTnLst>
                                </p:cTn>
                              </p:par>
                            </p:childTnLst>
                          </p:cTn>
                        </p:par>
                        <p:par>
                          <p:cTn id="83" fill="hold">
                            <p:stCondLst>
                              <p:cond delay="2500"/>
                            </p:stCondLst>
                            <p:childTnLst>
                              <p:par>
                                <p:cTn id="84" presetID="10" presetClass="exit" presetSubtype="0" fill="hold" grpId="1" nodeType="afterEffect">
                                  <p:stCondLst>
                                    <p:cond delay="0"/>
                                  </p:stCondLst>
                                  <p:childTnLst>
                                    <p:animEffect transition="out" filter="fade">
                                      <p:cBhvr>
                                        <p:cTn id="85" dur="2000"/>
                                        <p:tgtEl>
                                          <p:spTgt spid="73"/>
                                        </p:tgtEl>
                                      </p:cBhvr>
                                    </p:animEffect>
                                    <p:set>
                                      <p:cBhvr>
                                        <p:cTn id="86" dur="1" fill="hold">
                                          <p:stCondLst>
                                            <p:cond delay="1999"/>
                                          </p:stCondLst>
                                        </p:cTn>
                                        <p:tgtEl>
                                          <p:spTgt spid="73"/>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70">
                                            <p:txEl>
                                              <p:pRg st="5" end="5"/>
                                            </p:txEl>
                                          </p:spTgt>
                                        </p:tgtEl>
                                        <p:attrNameLst>
                                          <p:attrName>style.visibility</p:attrName>
                                        </p:attrNameLst>
                                      </p:cBhvr>
                                      <p:to>
                                        <p:strVal val="visible"/>
                                      </p:to>
                                    </p:set>
                                    <p:animEffect transition="in" filter="fade">
                                      <p:cBhvr>
                                        <p:cTn id="91" dur="500"/>
                                        <p:tgtEl>
                                          <p:spTgt spid="70">
                                            <p:txEl>
                                              <p:pRg st="5" end="5"/>
                                            </p:txEl>
                                          </p:spTgt>
                                        </p:tgtEl>
                                      </p:cBhvr>
                                    </p:animEffect>
                                  </p:childTnLst>
                                </p:cTn>
                              </p:par>
                              <p:par>
                                <p:cTn id="92" presetID="10" presetClass="entr" presetSubtype="0" fill="hold" nodeType="withEffect">
                                  <p:stCondLst>
                                    <p:cond delay="0"/>
                                  </p:stCondLst>
                                  <p:childTnLst>
                                    <p:set>
                                      <p:cBhvr>
                                        <p:cTn id="93" dur="1" fill="hold">
                                          <p:stCondLst>
                                            <p:cond delay="0"/>
                                          </p:stCondLst>
                                        </p:cTn>
                                        <p:tgtEl>
                                          <p:spTgt spid="70">
                                            <p:txEl>
                                              <p:pRg st="6" end="6"/>
                                            </p:txEl>
                                          </p:spTgt>
                                        </p:tgtEl>
                                        <p:attrNameLst>
                                          <p:attrName>style.visibility</p:attrName>
                                        </p:attrNameLst>
                                      </p:cBhvr>
                                      <p:to>
                                        <p:strVal val="visible"/>
                                      </p:to>
                                    </p:set>
                                    <p:animEffect transition="in" filter="fade">
                                      <p:cBhvr>
                                        <p:cTn id="94" dur="500"/>
                                        <p:tgtEl>
                                          <p:spTgt spid="70">
                                            <p:txEl>
                                              <p:pRg st="6" end="6"/>
                                            </p:txEl>
                                          </p:spTgt>
                                        </p:tgtEl>
                                      </p:cBhvr>
                                    </p:animEffect>
                                  </p:childTnLst>
                                </p:cTn>
                              </p:par>
                            </p:childTnLst>
                          </p:cTn>
                        </p:par>
                        <p:par>
                          <p:cTn id="95" fill="hold">
                            <p:stCondLst>
                              <p:cond delay="500"/>
                            </p:stCondLst>
                            <p:childTnLst>
                              <p:par>
                                <p:cTn id="96" presetID="10" presetClass="entr" presetSubtype="0" fill="hold" grpId="0" nodeType="afterEffect">
                                  <p:stCondLst>
                                    <p:cond delay="0"/>
                                  </p:stCondLst>
                                  <p:childTnLst>
                                    <p:set>
                                      <p:cBhvr>
                                        <p:cTn id="97" dur="1" fill="hold">
                                          <p:stCondLst>
                                            <p:cond delay="0"/>
                                          </p:stCondLst>
                                        </p:cTn>
                                        <p:tgtEl>
                                          <p:spTgt spid="75"/>
                                        </p:tgtEl>
                                        <p:attrNameLst>
                                          <p:attrName>style.visibility</p:attrName>
                                        </p:attrNameLst>
                                      </p:cBhvr>
                                      <p:to>
                                        <p:strVal val="visible"/>
                                      </p:to>
                                    </p:set>
                                    <p:animEffect transition="in" filter="fade">
                                      <p:cBhvr>
                                        <p:cTn id="98" dur="750"/>
                                        <p:tgtEl>
                                          <p:spTgt spid="75"/>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7"/>
                                        </p:tgtEl>
                                        <p:attrNameLst>
                                          <p:attrName>style.visibility</p:attrName>
                                        </p:attrNameLst>
                                      </p:cBhvr>
                                      <p:to>
                                        <p:strVal val="visible"/>
                                      </p:to>
                                    </p:set>
                                    <p:animEffect transition="in" filter="fade">
                                      <p:cBhvr>
                                        <p:cTn id="101" dur="500"/>
                                        <p:tgtEl>
                                          <p:spTgt spid="77"/>
                                        </p:tgtEl>
                                      </p:cBhvr>
                                    </p:animEffect>
                                  </p:childTnLst>
                                </p:cTn>
                              </p:par>
                              <p:par>
                                <p:cTn id="102" presetID="10" presetClass="exit" presetSubtype="0" fill="hold" grpId="1" nodeType="withEffect">
                                  <p:stCondLst>
                                    <p:cond delay="0"/>
                                  </p:stCondLst>
                                  <p:childTnLst>
                                    <p:animEffect transition="out" filter="fade">
                                      <p:cBhvr>
                                        <p:cTn id="103" dur="500"/>
                                        <p:tgtEl>
                                          <p:spTgt spid="77"/>
                                        </p:tgtEl>
                                      </p:cBhvr>
                                    </p:animEffect>
                                    <p:set>
                                      <p:cBhvr>
                                        <p:cTn id="104"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5" grpId="0" animBg="1"/>
      <p:bldP spid="63" grpId="0" animBg="1"/>
      <p:bldP spid="71" grpId="0" animBg="1"/>
      <p:bldP spid="71" grpId="1" animBg="1"/>
      <p:bldP spid="72" grpId="0" animBg="1"/>
      <p:bldP spid="72" grpId="1" animBg="1"/>
      <p:bldP spid="73" grpId="0" animBg="1"/>
      <p:bldP spid="73" grpId="1" animBg="1"/>
      <p:bldP spid="73" grpId="2" animBg="1"/>
      <p:bldP spid="75" grpId="0" animBg="1"/>
      <p:bldP spid="77" grpId="0" animBg="1"/>
      <p:bldP spid="77"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Blob block </a:t>
            </a:r>
            <a:r>
              <a:rPr lang="ko-KR" altLang="en-US" dirty="0"/>
              <a:t>업로드 혜택</a:t>
            </a:r>
            <a:endParaRPr lang="en-US" dirty="0"/>
          </a:p>
        </p:txBody>
      </p:sp>
      <p:sp>
        <p:nvSpPr>
          <p:cNvPr id="3" name="Content Placeholder 2"/>
          <p:cNvSpPr>
            <a:spLocks noGrp="1"/>
          </p:cNvSpPr>
          <p:nvPr>
            <p:ph sz="quarter" idx="10"/>
          </p:nvPr>
        </p:nvSpPr>
        <p:spPr/>
        <p:txBody>
          <a:bodyPr/>
          <a:lstStyle/>
          <a:p>
            <a:pPr marL="0" indent="0">
              <a:buNone/>
            </a:pPr>
            <a:r>
              <a:rPr lang="ko-KR" altLang="en-US" sz="2800" dirty="0"/>
              <a:t>효율적인 연속 업로드와 재시도</a:t>
            </a:r>
            <a:endParaRPr lang="en-US" sz="2800" dirty="0"/>
          </a:p>
          <a:p>
            <a:pPr marL="0" indent="0">
              <a:buNone/>
            </a:pPr>
            <a:r>
              <a:rPr lang="ko-KR" altLang="en-US" sz="2800" dirty="0"/>
              <a:t>병렬 및 순서와 무관한 </a:t>
            </a:r>
            <a:r>
              <a:rPr lang="en-US" altLang="ko-KR" sz="2800" dirty="0"/>
              <a:t>block </a:t>
            </a:r>
            <a:r>
              <a:rPr lang="ko-KR" altLang="en-US" sz="2800" dirty="0"/>
              <a:t>업로드</a:t>
            </a:r>
            <a:endParaRPr lang="en-US" sz="2800" dirty="0"/>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3899258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 name="Rectangle 37"/>
          <p:cNvSpPr/>
          <p:nvPr/>
        </p:nvSpPr>
        <p:spPr>
          <a:xfrm>
            <a:off x="252000" y="1668544"/>
            <a:ext cx="2837468" cy="4147794"/>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b" anchorCtr="0" compatLnSpc="1">
            <a:prstTxWarp prst="textNoShape">
              <a:avLst/>
            </a:prstTxWarp>
          </a:bodyPr>
          <a:lstStyle/>
          <a:p>
            <a:pPr defTabSz="914061" fontAlgn="base">
              <a:spcBef>
                <a:spcPct val="0"/>
              </a:spcBef>
              <a:spcAft>
                <a:spcPct val="0"/>
              </a:spcAft>
            </a:pPr>
            <a:endParaRPr lang="en-US" sz="1500" b="1" dirty="0">
              <a:solidFill>
                <a:srgbClr val="595959">
                  <a:alpha val="99000"/>
                </a:srgbClr>
              </a:solidFill>
            </a:endParaRPr>
          </a:p>
        </p:txBody>
      </p:sp>
      <p:sp>
        <p:nvSpPr>
          <p:cNvPr id="2" name="Title 1"/>
          <p:cNvSpPr>
            <a:spLocks noGrp="1"/>
          </p:cNvSpPr>
          <p:nvPr>
            <p:ph type="title" idx="4294967295"/>
          </p:nvPr>
        </p:nvSpPr>
        <p:spPr>
          <a:xfrm>
            <a:off x="-9525" y="0"/>
            <a:ext cx="12201525" cy="812800"/>
          </a:xfrm>
          <a:prstGeom prst="rect">
            <a:avLst/>
          </a:prstGeom>
        </p:spPr>
        <p:txBody>
          <a:bodyPr/>
          <a:lstStyle/>
          <a:p>
            <a:r>
              <a:rPr lang="en-US" dirty="0"/>
              <a:t>Page Blob – </a:t>
            </a:r>
            <a:r>
              <a:rPr lang="ko-KR" altLang="en-US" dirty="0"/>
              <a:t>랜덤</a:t>
            </a:r>
            <a:r>
              <a:rPr lang="en-US" dirty="0"/>
              <a:t> Read/Write</a:t>
            </a:r>
          </a:p>
        </p:txBody>
      </p:sp>
      <p:sp>
        <p:nvSpPr>
          <p:cNvPr id="40" name="Content Placeholder 2"/>
          <p:cNvSpPr txBox="1">
            <a:spLocks/>
          </p:cNvSpPr>
          <p:nvPr/>
        </p:nvSpPr>
        <p:spPr>
          <a:xfrm>
            <a:off x="3654979" y="527900"/>
            <a:ext cx="8537021" cy="6330099"/>
          </a:xfrm>
          <a:prstGeom prst="rect">
            <a:avLst/>
          </a:prstGeom>
        </p:spPr>
        <p:txBody>
          <a:bodyPr vert="horz" wrap="square" lIns="0" tIns="0" rIns="0" bIns="0" rtlCol="0" anchor="ctr">
            <a:no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0" lvl="1" indent="0">
              <a:spcBef>
                <a:spcPts val="600"/>
              </a:spcBef>
              <a:buNone/>
            </a:pPr>
            <a:r>
              <a:rPr lang="en-US" sz="3000" dirty="0">
                <a:solidFill>
                  <a:schemeClr val="bg1">
                    <a:alpha val="99000"/>
                  </a:schemeClr>
                </a:solidFill>
                <a:latin typeface="+mj-lt"/>
              </a:rPr>
              <a:t>Create blob and specify Blob Size = 10 </a:t>
            </a:r>
            <a:r>
              <a:rPr lang="en-US" sz="3000" dirty="0" err="1">
                <a:solidFill>
                  <a:schemeClr val="bg1">
                    <a:alpha val="99000"/>
                  </a:schemeClr>
                </a:solidFill>
                <a:latin typeface="+mj-lt"/>
              </a:rPr>
              <a:t>Gbytes</a:t>
            </a:r>
            <a:endParaRPr lang="en-US" sz="3000" dirty="0">
              <a:solidFill>
                <a:schemeClr val="bg1">
                  <a:alpha val="99000"/>
                </a:schemeClr>
              </a:solidFill>
              <a:latin typeface="+mj-lt"/>
            </a:endParaRPr>
          </a:p>
          <a:p>
            <a:pPr marL="0" indent="0">
              <a:spcBef>
                <a:spcPts val="600"/>
              </a:spcBef>
              <a:buNone/>
            </a:pPr>
            <a:r>
              <a:rPr lang="en-US" sz="3000" dirty="0">
                <a:solidFill>
                  <a:schemeClr val="bg1">
                    <a:alpha val="99000"/>
                  </a:schemeClr>
                </a:solidFill>
                <a:latin typeface="+mj-lt"/>
              </a:rPr>
              <a:t>Fixed Page Size = 512 bytes</a:t>
            </a:r>
          </a:p>
          <a:p>
            <a:pPr marL="0" indent="0">
              <a:spcBef>
                <a:spcPts val="600"/>
              </a:spcBef>
              <a:buNone/>
            </a:pPr>
            <a:r>
              <a:rPr lang="en-US" sz="3000" dirty="0">
                <a:solidFill>
                  <a:schemeClr val="bg1">
                    <a:alpha val="99000"/>
                  </a:schemeClr>
                </a:solidFill>
                <a:latin typeface="+mj-lt"/>
              </a:rPr>
              <a:t>Random Access Operations:</a:t>
            </a:r>
          </a:p>
          <a:p>
            <a:pPr marL="0" lvl="1" indent="0">
              <a:spcBef>
                <a:spcPts val="600"/>
              </a:spcBef>
              <a:buNone/>
            </a:pPr>
            <a:r>
              <a:rPr lang="en-US" sz="3000" dirty="0" err="1">
                <a:solidFill>
                  <a:srgbClr val="FFC000"/>
                </a:solidFill>
                <a:latin typeface="+mj-lt"/>
              </a:rPr>
              <a:t>PutPage</a:t>
            </a:r>
            <a:r>
              <a:rPr lang="en-US" sz="3000" dirty="0">
                <a:solidFill>
                  <a:srgbClr val="FFC000"/>
                </a:solidFill>
                <a:latin typeface="+mj-lt"/>
              </a:rPr>
              <a:t>[512, 2048)</a:t>
            </a:r>
          </a:p>
          <a:p>
            <a:pPr marL="0" lvl="1" indent="0">
              <a:spcBef>
                <a:spcPts val="600"/>
              </a:spcBef>
              <a:buNone/>
            </a:pPr>
            <a:r>
              <a:rPr lang="en-US" sz="3000" dirty="0" err="1">
                <a:solidFill>
                  <a:schemeClr val="accent2">
                    <a:lumMod val="50000"/>
                  </a:schemeClr>
                </a:solidFill>
                <a:latin typeface="+mj-lt"/>
              </a:rPr>
              <a:t>PutPage</a:t>
            </a:r>
            <a:r>
              <a:rPr lang="en-US" sz="3000" dirty="0">
                <a:solidFill>
                  <a:schemeClr val="accent2">
                    <a:lumMod val="50000"/>
                  </a:schemeClr>
                </a:solidFill>
                <a:latin typeface="+mj-lt"/>
              </a:rPr>
              <a:t>[0, 1024)</a:t>
            </a:r>
          </a:p>
          <a:p>
            <a:pPr marL="0" lvl="1" indent="0">
              <a:spcBef>
                <a:spcPts val="600"/>
              </a:spcBef>
              <a:buNone/>
            </a:pPr>
            <a:r>
              <a:rPr lang="en-US" sz="3000" dirty="0" err="1">
                <a:solidFill>
                  <a:srgbClr val="4472C4"/>
                </a:solidFill>
                <a:latin typeface="+mj-lt"/>
              </a:rPr>
              <a:t>ClearPage</a:t>
            </a:r>
            <a:r>
              <a:rPr lang="en-US" sz="3000" dirty="0">
                <a:solidFill>
                  <a:srgbClr val="4472C4"/>
                </a:solidFill>
                <a:latin typeface="+mj-lt"/>
              </a:rPr>
              <a:t>[512, 1536)</a:t>
            </a:r>
          </a:p>
          <a:p>
            <a:pPr marL="0" lvl="1" indent="0">
              <a:spcBef>
                <a:spcPts val="600"/>
              </a:spcBef>
              <a:buNone/>
            </a:pPr>
            <a:r>
              <a:rPr lang="en-US" sz="3000" dirty="0" err="1">
                <a:solidFill>
                  <a:srgbClr val="00B050"/>
                </a:solidFill>
                <a:latin typeface="+mj-lt"/>
              </a:rPr>
              <a:t>PutPage</a:t>
            </a:r>
            <a:r>
              <a:rPr lang="en-US" sz="3000" dirty="0">
                <a:solidFill>
                  <a:srgbClr val="00B050"/>
                </a:solidFill>
                <a:latin typeface="+mj-lt"/>
              </a:rPr>
              <a:t>[2048,2560)</a:t>
            </a:r>
          </a:p>
          <a:p>
            <a:pPr marL="0" indent="0">
              <a:spcBef>
                <a:spcPts val="600"/>
              </a:spcBef>
              <a:buNone/>
            </a:pPr>
            <a:r>
              <a:rPr lang="en-US" sz="3000" dirty="0" err="1">
                <a:solidFill>
                  <a:schemeClr val="bg1">
                    <a:alpha val="99000"/>
                  </a:schemeClr>
                </a:solidFill>
                <a:latin typeface="+mj-lt"/>
              </a:rPr>
              <a:t>GetPageRange</a:t>
            </a:r>
            <a:r>
              <a:rPr lang="en-US" sz="3000" dirty="0">
                <a:solidFill>
                  <a:schemeClr val="bg1">
                    <a:alpha val="99000"/>
                  </a:schemeClr>
                </a:solidFill>
                <a:latin typeface="+mj-lt"/>
              </a:rPr>
              <a:t>[0, 4096) returns valid data ranges:</a:t>
            </a:r>
          </a:p>
          <a:p>
            <a:pPr marL="0" lvl="1" indent="0">
              <a:spcBef>
                <a:spcPts val="600"/>
              </a:spcBef>
              <a:buNone/>
            </a:pPr>
            <a:r>
              <a:rPr lang="en-US" sz="3000" dirty="0">
                <a:solidFill>
                  <a:schemeClr val="bg1">
                    <a:alpha val="99000"/>
                  </a:schemeClr>
                </a:solidFill>
                <a:latin typeface="+mj-lt"/>
              </a:rPr>
              <a:t>[0,512) , [1536,2560)</a:t>
            </a:r>
          </a:p>
          <a:p>
            <a:pPr marL="0" indent="0">
              <a:spcBef>
                <a:spcPts val="600"/>
              </a:spcBef>
              <a:buNone/>
            </a:pPr>
            <a:r>
              <a:rPr lang="en-US" sz="3000" dirty="0" err="1">
                <a:solidFill>
                  <a:schemeClr val="bg1">
                    <a:alpha val="99000"/>
                  </a:schemeClr>
                </a:solidFill>
                <a:latin typeface="+mj-lt"/>
              </a:rPr>
              <a:t>GetBlob</a:t>
            </a:r>
            <a:r>
              <a:rPr lang="en-US" sz="3000" dirty="0">
                <a:solidFill>
                  <a:schemeClr val="bg1">
                    <a:alpha val="99000"/>
                  </a:schemeClr>
                </a:solidFill>
                <a:latin typeface="+mj-lt"/>
              </a:rPr>
              <a:t>[1000, 2048) returns:</a:t>
            </a:r>
          </a:p>
          <a:p>
            <a:pPr marL="0" lvl="1" indent="0">
              <a:spcBef>
                <a:spcPts val="600"/>
              </a:spcBef>
              <a:buNone/>
            </a:pPr>
            <a:r>
              <a:rPr lang="en-US" sz="3000" dirty="0">
                <a:solidFill>
                  <a:schemeClr val="bg1">
                    <a:alpha val="99000"/>
                  </a:schemeClr>
                </a:solidFill>
                <a:latin typeface="+mj-lt"/>
              </a:rPr>
              <a:t>All 0 for first 536 bytes</a:t>
            </a:r>
          </a:p>
          <a:p>
            <a:pPr marL="0" lvl="1" indent="0">
              <a:spcBef>
                <a:spcPts val="600"/>
              </a:spcBef>
              <a:buNone/>
            </a:pPr>
            <a:r>
              <a:rPr lang="en-US" sz="3000" dirty="0">
                <a:solidFill>
                  <a:schemeClr val="bg1">
                    <a:alpha val="99000"/>
                  </a:schemeClr>
                </a:solidFill>
                <a:latin typeface="+mj-lt"/>
              </a:rPr>
              <a:t>Next 512 bytes data stored in [1536,2048)</a:t>
            </a:r>
          </a:p>
        </p:txBody>
      </p:sp>
      <p:sp>
        <p:nvSpPr>
          <p:cNvPr id="41" name="TextBox 40"/>
          <p:cNvSpPr txBox="1"/>
          <p:nvPr/>
        </p:nvSpPr>
        <p:spPr>
          <a:xfrm>
            <a:off x="663507" y="1766873"/>
            <a:ext cx="268018" cy="276997"/>
          </a:xfrm>
          <a:prstGeom prst="rect">
            <a:avLst/>
          </a:prstGeom>
          <a:noFill/>
          <a:effectLst/>
        </p:spPr>
        <p:txBody>
          <a:bodyPr vert="horz" wrap="none" lIns="91436" tIns="45719" rIns="91440" bIns="45719" rtlCol="0">
            <a:spAutoFit/>
          </a:bodyPr>
          <a:lstStyle/>
          <a:p>
            <a:pPr algn="r"/>
            <a:r>
              <a:rPr lang="en-US" sz="1200" dirty="0">
                <a:solidFill>
                  <a:srgbClr val="595959">
                    <a:alpha val="99000"/>
                  </a:srgbClr>
                </a:solidFill>
                <a:latin typeface="+mj-lt"/>
              </a:rPr>
              <a:t>0</a:t>
            </a:r>
          </a:p>
        </p:txBody>
      </p:sp>
      <p:sp>
        <p:nvSpPr>
          <p:cNvPr id="43" name="Rectangle 42"/>
          <p:cNvSpPr/>
          <p:nvPr/>
        </p:nvSpPr>
        <p:spPr>
          <a:xfrm>
            <a:off x="444558" y="5431652"/>
            <a:ext cx="545333" cy="276997"/>
          </a:xfrm>
          <a:prstGeom prst="rect">
            <a:avLst/>
          </a:prstGeom>
        </p:spPr>
        <p:txBody>
          <a:bodyPr wrap="none" lIns="91436" tIns="45719" rIns="91436" bIns="45719">
            <a:spAutoFit/>
          </a:bodyPr>
          <a:lstStyle/>
          <a:p>
            <a:pPr algn="r"/>
            <a:r>
              <a:rPr lang="en-US" sz="1200" dirty="0">
                <a:solidFill>
                  <a:srgbClr val="595959">
                    <a:alpha val="99000"/>
                  </a:srgbClr>
                </a:solidFill>
                <a:latin typeface="+mj-lt"/>
              </a:rPr>
              <a:t>10 GB</a:t>
            </a:r>
            <a:endParaRPr lang="en-US" sz="1200" baseline="30000" dirty="0">
              <a:solidFill>
                <a:srgbClr val="595959">
                  <a:alpha val="99000"/>
                </a:srgbClr>
              </a:solidFill>
              <a:latin typeface="+mj-lt"/>
            </a:endParaRPr>
          </a:p>
        </p:txBody>
      </p:sp>
      <p:sp>
        <p:nvSpPr>
          <p:cNvPr id="47" name="Rectangle 46"/>
          <p:cNvSpPr/>
          <p:nvPr/>
        </p:nvSpPr>
        <p:spPr>
          <a:xfrm rot="5400000">
            <a:off x="-91358" y="3003549"/>
            <a:ext cx="3657600" cy="1447800"/>
          </a:xfrm>
          <a:prstGeom prst="rect">
            <a:avLst/>
          </a:prstGeom>
          <a:solidFill>
            <a:schemeClr val="accent4">
              <a:lumMod val="75000"/>
            </a:schemeClr>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914061"/>
            <a:endParaRPr lang="en-US" dirty="0">
              <a:solidFill>
                <a:srgbClr val="FFFFFF">
                  <a:alpha val="99000"/>
                </a:srgbClr>
              </a:solidFill>
            </a:endParaRPr>
          </a:p>
        </p:txBody>
      </p:sp>
      <p:cxnSp>
        <p:nvCxnSpPr>
          <p:cNvPr id="49" name="Straight Connector 48"/>
          <p:cNvCxnSpPr/>
          <p:nvPr/>
        </p:nvCxnSpPr>
        <p:spPr>
          <a:xfrm rot="5400000">
            <a:off x="-113667" y="4527551"/>
            <a:ext cx="1753393" cy="794"/>
          </a:xfrm>
          <a:prstGeom prst="line">
            <a:avLst/>
          </a:prstGeom>
          <a:ln w="50800" cap="rnd">
            <a:solidFill>
              <a:srgbClr val="595959"/>
            </a:solidFill>
            <a:prstDash val="sysDot"/>
          </a:ln>
          <a:effectLst/>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504507" y="2078850"/>
            <a:ext cx="427019"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512</a:t>
            </a:r>
          </a:p>
        </p:txBody>
      </p:sp>
      <p:sp>
        <p:nvSpPr>
          <p:cNvPr id="53" name="Rectangle 52"/>
          <p:cNvSpPr/>
          <p:nvPr/>
        </p:nvSpPr>
        <p:spPr>
          <a:xfrm>
            <a:off x="422754" y="2383650"/>
            <a:ext cx="508772"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1024</a:t>
            </a:r>
          </a:p>
        </p:txBody>
      </p:sp>
      <p:cxnSp>
        <p:nvCxnSpPr>
          <p:cNvPr id="55" name="Straight Connector 54"/>
          <p:cNvCxnSpPr/>
          <p:nvPr/>
        </p:nvCxnSpPr>
        <p:spPr>
          <a:xfrm>
            <a:off x="1013543" y="2203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013543" y="43370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013543" y="46418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1013543" y="2506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3543" y="28114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1013543" y="31162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013543" y="34210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013543" y="37258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013543" y="4030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013543" y="49466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013543" y="5251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425960" y="2684094"/>
            <a:ext cx="505566"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1536</a:t>
            </a:r>
          </a:p>
        </p:txBody>
      </p:sp>
      <p:sp>
        <p:nvSpPr>
          <p:cNvPr id="77" name="Rectangle 76"/>
          <p:cNvSpPr/>
          <p:nvPr/>
        </p:nvSpPr>
        <p:spPr>
          <a:xfrm>
            <a:off x="382679" y="29888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2048</a:t>
            </a:r>
          </a:p>
        </p:txBody>
      </p:sp>
      <p:sp>
        <p:nvSpPr>
          <p:cNvPr id="78" name="Rectangle 77"/>
          <p:cNvSpPr/>
          <p:nvPr/>
        </p:nvSpPr>
        <p:spPr>
          <a:xfrm>
            <a:off x="382679" y="32936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2560</a:t>
            </a:r>
          </a:p>
        </p:txBody>
      </p:sp>
      <p:grpSp>
        <p:nvGrpSpPr>
          <p:cNvPr id="87" name="Group 103"/>
          <p:cNvGrpSpPr/>
          <p:nvPr/>
        </p:nvGrpSpPr>
        <p:grpSpPr>
          <a:xfrm>
            <a:off x="2613743" y="1898649"/>
            <a:ext cx="152400" cy="1524000"/>
            <a:chOff x="3505200" y="1828800"/>
            <a:chExt cx="152400" cy="1524000"/>
          </a:xfrm>
          <a:effectLst/>
        </p:grpSpPr>
        <p:sp>
          <p:nvSpPr>
            <p:cNvPr id="88" name="Right Brace 87"/>
            <p:cNvSpPr/>
            <p:nvPr/>
          </p:nvSpPr>
          <p:spPr>
            <a:xfrm>
              <a:off x="3505200" y="1828800"/>
              <a:ext cx="152400" cy="3048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sp>
          <p:nvSpPr>
            <p:cNvPr id="89" name="Right Brace 88"/>
            <p:cNvSpPr/>
            <p:nvPr/>
          </p:nvSpPr>
          <p:spPr>
            <a:xfrm>
              <a:off x="3505200" y="2743200"/>
              <a:ext cx="152400" cy="6096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grpSp>
      <p:sp>
        <p:nvSpPr>
          <p:cNvPr id="90" name="Right Brace 89"/>
          <p:cNvSpPr/>
          <p:nvPr/>
        </p:nvSpPr>
        <p:spPr>
          <a:xfrm>
            <a:off x="2613743" y="2425700"/>
            <a:ext cx="152400" cy="692151"/>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lIns="91436" tIns="45719" rIns="91436" bIns="45719" rtlCol="0" anchor="ctr"/>
          <a:lstStyle/>
          <a:p>
            <a:pPr algn="ctr"/>
            <a:endParaRPr lang="en-US" dirty="0"/>
          </a:p>
        </p:txBody>
      </p:sp>
      <p:sp>
        <p:nvSpPr>
          <p:cNvPr id="6" name="Rectangle 5"/>
          <p:cNvSpPr/>
          <p:nvPr/>
        </p:nvSpPr>
        <p:spPr>
          <a:xfrm rot="5400000">
            <a:off x="661403" y="3545276"/>
            <a:ext cx="2204642" cy="369332"/>
          </a:xfrm>
          <a:prstGeom prst="rect">
            <a:avLst/>
          </a:prstGeom>
        </p:spPr>
        <p:txBody>
          <a:bodyPr wrap="none">
            <a:spAutoFit/>
          </a:bodyPr>
          <a:lstStyle/>
          <a:p>
            <a:pPr algn="ctr" defTabSz="914061"/>
            <a:r>
              <a:rPr lang="en-US" dirty="0">
                <a:solidFill>
                  <a:srgbClr val="FFFFFF">
                    <a:alpha val="99000"/>
                  </a:srgbClr>
                </a:solidFill>
                <a:latin typeface="+mj-lt"/>
              </a:rPr>
              <a:t>10 GB Address Space</a:t>
            </a:r>
          </a:p>
        </p:txBody>
      </p:sp>
      <p:sp>
        <p:nvSpPr>
          <p:cNvPr id="79" name="Rectangle 78"/>
          <p:cNvSpPr/>
          <p:nvPr/>
        </p:nvSpPr>
        <p:spPr>
          <a:xfrm rot="5400000">
            <a:off x="1280243" y="1936750"/>
            <a:ext cx="914400" cy="14478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80" name="Rectangle 79"/>
          <p:cNvSpPr/>
          <p:nvPr/>
        </p:nvSpPr>
        <p:spPr>
          <a:xfrm rot="5400000">
            <a:off x="1432643" y="1479550"/>
            <a:ext cx="609600" cy="1447800"/>
          </a:xfrm>
          <a:prstGeom prst="rect">
            <a:avLst/>
          </a:prstGeom>
          <a:solidFill>
            <a:schemeClr val="accent2"/>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81" name="Group 71"/>
          <p:cNvGrpSpPr/>
          <p:nvPr/>
        </p:nvGrpSpPr>
        <p:grpSpPr>
          <a:xfrm>
            <a:off x="1013544" y="2203449"/>
            <a:ext cx="1447800" cy="609600"/>
            <a:chOff x="3733800" y="1828800"/>
            <a:chExt cx="1447805" cy="306388"/>
          </a:xfrm>
          <a:solidFill>
            <a:schemeClr val="accent5"/>
          </a:solidFill>
          <a:effectLst/>
        </p:grpSpPr>
        <p:sp>
          <p:nvSpPr>
            <p:cNvPr id="82" name="Rectangle 81"/>
            <p:cNvSpPr/>
            <p:nvPr/>
          </p:nvSpPr>
          <p:spPr>
            <a:xfrm rot="5400000">
              <a:off x="4305300" y="1257301"/>
              <a:ext cx="304800" cy="1447800"/>
            </a:xfrm>
            <a:prstGeom prst="rect">
              <a:avLst/>
            </a:prstGeom>
            <a:grp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cxnSp>
          <p:nvCxnSpPr>
            <p:cNvPr id="83" name="Straight Connector 82"/>
            <p:cNvCxnSpPr/>
            <p:nvPr/>
          </p:nvCxnSpPr>
          <p:spPr>
            <a:xfrm>
              <a:off x="3733804" y="19812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3733803" y="21336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33804" y="18288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rot="5400000">
            <a:off x="1585043" y="2546350"/>
            <a:ext cx="304800" cy="1447800"/>
          </a:xfrm>
          <a:prstGeom prst="rect">
            <a:avLst/>
          </a:prstGeom>
          <a:solidFill>
            <a:srgbClr val="00B050"/>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3" name="Rectangle 2"/>
          <p:cNvSpPr/>
          <p:nvPr/>
        </p:nvSpPr>
        <p:spPr>
          <a:xfrm>
            <a:off x="3431357" y="803373"/>
            <a:ext cx="8760643" cy="1400076"/>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3431357" y="2286179"/>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3431357" y="2770611"/>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3313090" y="3238567"/>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404864" y="3767086"/>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3339583" y="4251518"/>
            <a:ext cx="8760643" cy="911546"/>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5"/>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18551689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
                                            <p:txEl>
                                              <p:pRg st="0" end="0"/>
                                            </p:txEl>
                                          </p:spTgt>
                                        </p:tgtEl>
                                        <p:attrNameLst>
                                          <p:attrName>style.visibility</p:attrName>
                                        </p:attrNameLst>
                                      </p:cBhvr>
                                      <p:to>
                                        <p:strVal val="visible"/>
                                      </p:to>
                                    </p:set>
                                    <p:animEffect transition="in" filter="fade">
                                      <p:cBhvr>
                                        <p:cTn id="7" dur="500"/>
                                        <p:tgtEl>
                                          <p:spTgt spid="4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0">
                                            <p:txEl>
                                              <p:pRg st="1" end="1"/>
                                            </p:txEl>
                                          </p:spTgt>
                                        </p:tgtEl>
                                        <p:attrNameLst>
                                          <p:attrName>style.visibility</p:attrName>
                                        </p:attrNameLst>
                                      </p:cBhvr>
                                      <p:to>
                                        <p:strVal val="visible"/>
                                      </p:to>
                                    </p:set>
                                    <p:animEffect transition="in" filter="fade">
                                      <p:cBhvr>
                                        <p:cTn id="10" dur="500"/>
                                        <p:tgtEl>
                                          <p:spTgt spid="40">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0">
                                            <p:txEl>
                                              <p:pRg st="2" end="2"/>
                                            </p:txEl>
                                          </p:spTgt>
                                        </p:tgtEl>
                                        <p:attrNameLst>
                                          <p:attrName>style.visibility</p:attrName>
                                        </p:attrNameLst>
                                      </p:cBhvr>
                                      <p:to>
                                        <p:strVal val="visible"/>
                                      </p:to>
                                    </p:set>
                                    <p:animEffect transition="in" filter="fade">
                                      <p:cBhvr>
                                        <p:cTn id="18" dur="500"/>
                                        <p:tgtEl>
                                          <p:spTgt spid="40">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0">
                                            <p:txEl>
                                              <p:pRg st="3" end="3"/>
                                            </p:txEl>
                                          </p:spTgt>
                                        </p:tgtEl>
                                        <p:attrNameLst>
                                          <p:attrName>style.visibility</p:attrName>
                                        </p:attrNameLst>
                                      </p:cBhvr>
                                      <p:to>
                                        <p:strVal val="visible"/>
                                      </p:to>
                                    </p:set>
                                    <p:animEffect transition="in" filter="fade">
                                      <p:cBhvr>
                                        <p:cTn id="23" dur="500"/>
                                        <p:tgtEl>
                                          <p:spTgt spid="40">
                                            <p:txEl>
                                              <p:pRg st="3" end="3"/>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9"/>
                                        </p:tgtEl>
                                        <p:attrNameLst>
                                          <p:attrName>style.visibility</p:attrName>
                                        </p:attrNameLst>
                                      </p:cBhvr>
                                      <p:to>
                                        <p:strVal val="visible"/>
                                      </p:to>
                                    </p:set>
                                    <p:animEffect transition="in" filter="fade">
                                      <p:cBhvr>
                                        <p:cTn id="29" dur="1000"/>
                                        <p:tgtEl>
                                          <p:spTgt spid="7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0">
                                            <p:txEl>
                                              <p:pRg st="4" end="4"/>
                                            </p:txEl>
                                          </p:spTgt>
                                        </p:tgtEl>
                                        <p:attrNameLst>
                                          <p:attrName>style.visibility</p:attrName>
                                        </p:attrNameLst>
                                      </p:cBhvr>
                                      <p:to>
                                        <p:strVal val="visible"/>
                                      </p:to>
                                    </p:set>
                                    <p:animEffect transition="in" filter="fade">
                                      <p:cBhvr>
                                        <p:cTn id="34" dur="500"/>
                                        <p:tgtEl>
                                          <p:spTgt spid="40">
                                            <p:txEl>
                                              <p:pRg st="4" end="4"/>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fade">
                                      <p:cBhvr>
                                        <p:cTn id="40" dur="1000"/>
                                        <p:tgtEl>
                                          <p:spTgt spid="8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40">
                                            <p:txEl>
                                              <p:pRg st="5" end="5"/>
                                            </p:txEl>
                                          </p:spTgt>
                                        </p:tgtEl>
                                        <p:attrNameLst>
                                          <p:attrName>style.visibility</p:attrName>
                                        </p:attrNameLst>
                                      </p:cBhvr>
                                      <p:to>
                                        <p:strVal val="visible"/>
                                      </p:to>
                                    </p:set>
                                    <p:animEffect transition="in" filter="fade">
                                      <p:cBhvr>
                                        <p:cTn id="45" dur="500"/>
                                        <p:tgtEl>
                                          <p:spTgt spid="40">
                                            <p:txEl>
                                              <p:pRg st="5" end="5"/>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fade">
                                      <p:cBhvr>
                                        <p:cTn id="48" dur="500"/>
                                        <p:tgtEl>
                                          <p:spTgt spid="44"/>
                                        </p:tgtEl>
                                      </p:cBhvr>
                                    </p:animEffect>
                                  </p:childTnLst>
                                </p:cTn>
                              </p:par>
                              <p:par>
                                <p:cTn id="49" presetID="10" presetClass="entr" presetSubtype="0" fill="hold" nodeType="withEffect">
                                  <p:stCondLst>
                                    <p:cond delay="0"/>
                                  </p:stCondLst>
                                  <p:childTnLst>
                                    <p:set>
                                      <p:cBhvr>
                                        <p:cTn id="50" dur="1" fill="hold">
                                          <p:stCondLst>
                                            <p:cond delay="0"/>
                                          </p:stCondLst>
                                        </p:cTn>
                                        <p:tgtEl>
                                          <p:spTgt spid="81"/>
                                        </p:tgtEl>
                                        <p:attrNameLst>
                                          <p:attrName>style.visibility</p:attrName>
                                        </p:attrNameLst>
                                      </p:cBhvr>
                                      <p:to>
                                        <p:strVal val="visible"/>
                                      </p:to>
                                    </p:set>
                                    <p:animEffect transition="in" filter="fade">
                                      <p:cBhvr>
                                        <p:cTn id="51" dur="1000"/>
                                        <p:tgtEl>
                                          <p:spTgt spid="8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40">
                                            <p:txEl>
                                              <p:pRg st="6" end="6"/>
                                            </p:txEl>
                                          </p:spTgt>
                                        </p:tgtEl>
                                        <p:attrNameLst>
                                          <p:attrName>style.visibility</p:attrName>
                                        </p:attrNameLst>
                                      </p:cBhvr>
                                      <p:to>
                                        <p:strVal val="visible"/>
                                      </p:to>
                                    </p:set>
                                    <p:animEffect transition="in" filter="fade">
                                      <p:cBhvr>
                                        <p:cTn id="56" dur="500"/>
                                        <p:tgtEl>
                                          <p:spTgt spid="40">
                                            <p:txEl>
                                              <p:pRg st="6" end="6"/>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fade">
                                      <p:cBhvr>
                                        <p:cTn id="59" dur="500"/>
                                        <p:tgtEl>
                                          <p:spTgt spid="4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6"/>
                                        </p:tgtEl>
                                        <p:attrNameLst>
                                          <p:attrName>style.visibility</p:attrName>
                                        </p:attrNameLst>
                                      </p:cBhvr>
                                      <p:to>
                                        <p:strVal val="visible"/>
                                      </p:to>
                                    </p:set>
                                    <p:animEffect transition="in" filter="fade">
                                      <p:cBhvr>
                                        <p:cTn id="62" dur="1000"/>
                                        <p:tgtEl>
                                          <p:spTgt spid="86"/>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0">
                                            <p:txEl>
                                              <p:pRg st="7" end="7"/>
                                            </p:txEl>
                                          </p:spTgt>
                                        </p:tgtEl>
                                        <p:attrNameLst>
                                          <p:attrName>style.visibility</p:attrName>
                                        </p:attrNameLst>
                                      </p:cBhvr>
                                      <p:to>
                                        <p:strVal val="visible"/>
                                      </p:to>
                                    </p:set>
                                    <p:animEffect transition="in" filter="fade">
                                      <p:cBhvr>
                                        <p:cTn id="67" dur="500"/>
                                        <p:tgtEl>
                                          <p:spTgt spid="40">
                                            <p:txEl>
                                              <p:pRg st="7" end="7"/>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40">
                                            <p:txEl>
                                              <p:pRg st="8" end="8"/>
                                            </p:txEl>
                                          </p:spTgt>
                                        </p:tgtEl>
                                        <p:attrNameLst>
                                          <p:attrName>style.visibility</p:attrName>
                                        </p:attrNameLst>
                                      </p:cBhvr>
                                      <p:to>
                                        <p:strVal val="visible"/>
                                      </p:to>
                                    </p:set>
                                    <p:animEffect transition="in" filter="fade">
                                      <p:cBhvr>
                                        <p:cTn id="70" dur="500"/>
                                        <p:tgtEl>
                                          <p:spTgt spid="40">
                                            <p:txEl>
                                              <p:pRg st="8" end="8"/>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6"/>
                                        </p:tgtEl>
                                        <p:attrNameLst>
                                          <p:attrName>style.visibility</p:attrName>
                                        </p:attrNameLst>
                                      </p:cBhvr>
                                      <p:to>
                                        <p:strVal val="visible"/>
                                      </p:to>
                                    </p:set>
                                    <p:animEffect transition="in" filter="fade">
                                      <p:cBhvr>
                                        <p:cTn id="73" dur="500"/>
                                        <p:tgtEl>
                                          <p:spTgt spid="46"/>
                                        </p:tgtEl>
                                      </p:cBhvr>
                                    </p:animEffect>
                                  </p:childTnLst>
                                </p:cTn>
                              </p:par>
                            </p:childTnLst>
                          </p:cTn>
                        </p:par>
                        <p:par>
                          <p:cTn id="74" fill="hold">
                            <p:stCondLst>
                              <p:cond delay="500"/>
                            </p:stCondLst>
                            <p:childTnLst>
                              <p:par>
                                <p:cTn id="75" presetID="10" presetClass="entr" presetSubtype="0" fill="hold" nodeType="afterEffect">
                                  <p:stCondLst>
                                    <p:cond delay="0"/>
                                  </p:stCondLst>
                                  <p:childTnLst>
                                    <p:set>
                                      <p:cBhvr>
                                        <p:cTn id="76" dur="1" fill="hold">
                                          <p:stCondLst>
                                            <p:cond delay="0"/>
                                          </p:stCondLst>
                                        </p:cTn>
                                        <p:tgtEl>
                                          <p:spTgt spid="87"/>
                                        </p:tgtEl>
                                        <p:attrNameLst>
                                          <p:attrName>style.visibility</p:attrName>
                                        </p:attrNameLst>
                                      </p:cBhvr>
                                      <p:to>
                                        <p:strVal val="visible"/>
                                      </p:to>
                                    </p:set>
                                    <p:animEffect transition="in" filter="fade">
                                      <p:cBhvr>
                                        <p:cTn id="77" dur="250"/>
                                        <p:tgtEl>
                                          <p:spTgt spid="87"/>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40">
                                            <p:txEl>
                                              <p:pRg st="9" end="9"/>
                                            </p:txEl>
                                          </p:spTgt>
                                        </p:tgtEl>
                                        <p:attrNameLst>
                                          <p:attrName>style.visibility</p:attrName>
                                        </p:attrNameLst>
                                      </p:cBhvr>
                                      <p:to>
                                        <p:strVal val="visible"/>
                                      </p:to>
                                    </p:set>
                                    <p:animEffect transition="in" filter="fade">
                                      <p:cBhvr>
                                        <p:cTn id="82" dur="500"/>
                                        <p:tgtEl>
                                          <p:spTgt spid="40">
                                            <p:txEl>
                                              <p:pRg st="9" end="9"/>
                                            </p:txEl>
                                          </p:spTgt>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48"/>
                                        </p:tgtEl>
                                        <p:attrNameLst>
                                          <p:attrName>style.visibility</p:attrName>
                                        </p:attrNameLst>
                                      </p:cBhvr>
                                      <p:to>
                                        <p:strVal val="visible"/>
                                      </p:to>
                                    </p:set>
                                    <p:animEffect transition="in" filter="fade">
                                      <p:cBhvr>
                                        <p:cTn id="85" dur="500"/>
                                        <p:tgtEl>
                                          <p:spTgt spid="48"/>
                                        </p:tgtEl>
                                      </p:cBhvr>
                                    </p:animEffect>
                                  </p:childTnLst>
                                </p:cTn>
                              </p:par>
                              <p:par>
                                <p:cTn id="86" presetID="10" presetClass="entr" presetSubtype="0" fill="hold" nodeType="withEffect">
                                  <p:stCondLst>
                                    <p:cond delay="0"/>
                                  </p:stCondLst>
                                  <p:childTnLst>
                                    <p:set>
                                      <p:cBhvr>
                                        <p:cTn id="87" dur="1" fill="hold">
                                          <p:stCondLst>
                                            <p:cond delay="0"/>
                                          </p:stCondLst>
                                        </p:cTn>
                                        <p:tgtEl>
                                          <p:spTgt spid="40">
                                            <p:txEl>
                                              <p:pRg st="10" end="10"/>
                                            </p:txEl>
                                          </p:spTgt>
                                        </p:tgtEl>
                                        <p:attrNameLst>
                                          <p:attrName>style.visibility</p:attrName>
                                        </p:attrNameLst>
                                      </p:cBhvr>
                                      <p:to>
                                        <p:strVal val="visible"/>
                                      </p:to>
                                    </p:set>
                                    <p:animEffect transition="in" filter="fade">
                                      <p:cBhvr>
                                        <p:cTn id="88" dur="500"/>
                                        <p:tgtEl>
                                          <p:spTgt spid="40">
                                            <p:txEl>
                                              <p:pRg st="10" end="10"/>
                                            </p:txEl>
                                          </p:spTgt>
                                        </p:tgtEl>
                                      </p:cBhvr>
                                    </p:animEffect>
                                  </p:childTnLst>
                                </p:cTn>
                              </p:par>
                              <p:par>
                                <p:cTn id="89" presetID="10" presetClass="entr" presetSubtype="0" fill="hold" nodeType="withEffect">
                                  <p:stCondLst>
                                    <p:cond delay="0"/>
                                  </p:stCondLst>
                                  <p:childTnLst>
                                    <p:set>
                                      <p:cBhvr>
                                        <p:cTn id="90" dur="1" fill="hold">
                                          <p:stCondLst>
                                            <p:cond delay="0"/>
                                          </p:stCondLst>
                                        </p:cTn>
                                        <p:tgtEl>
                                          <p:spTgt spid="40">
                                            <p:txEl>
                                              <p:pRg st="11" end="11"/>
                                            </p:txEl>
                                          </p:spTgt>
                                        </p:tgtEl>
                                        <p:attrNameLst>
                                          <p:attrName>style.visibility</p:attrName>
                                        </p:attrNameLst>
                                      </p:cBhvr>
                                      <p:to>
                                        <p:strVal val="visible"/>
                                      </p:to>
                                    </p:set>
                                    <p:animEffect transition="in" filter="fade">
                                      <p:cBhvr>
                                        <p:cTn id="91" dur="500"/>
                                        <p:tgtEl>
                                          <p:spTgt spid="40">
                                            <p:txEl>
                                              <p:pRg st="11" end="11"/>
                                            </p:txEl>
                                          </p:spTgt>
                                        </p:tgtEl>
                                      </p:cBhvr>
                                    </p:animEffect>
                                  </p:childTnLst>
                                </p:cTn>
                              </p:par>
                              <p:par>
                                <p:cTn id="92" presetID="10" presetClass="exit" presetSubtype="0" fill="hold" nodeType="withEffect">
                                  <p:stCondLst>
                                    <p:cond delay="0"/>
                                  </p:stCondLst>
                                  <p:childTnLst>
                                    <p:animEffect transition="out" filter="fade">
                                      <p:cBhvr>
                                        <p:cTn id="93" dur="500"/>
                                        <p:tgtEl>
                                          <p:spTgt spid="87"/>
                                        </p:tgtEl>
                                      </p:cBhvr>
                                    </p:animEffect>
                                    <p:set>
                                      <p:cBhvr>
                                        <p:cTn id="94" dur="1" fill="hold">
                                          <p:stCondLst>
                                            <p:cond delay="499"/>
                                          </p:stCondLst>
                                        </p:cTn>
                                        <p:tgtEl>
                                          <p:spTgt spid="87"/>
                                        </p:tgtEl>
                                        <p:attrNameLst>
                                          <p:attrName>style.visibility</p:attrName>
                                        </p:attrNameLst>
                                      </p:cBhvr>
                                      <p:to>
                                        <p:strVal val="hidden"/>
                                      </p:to>
                                    </p:set>
                                  </p:childTnLst>
                                </p:cTn>
                              </p:par>
                            </p:childTnLst>
                          </p:cTn>
                        </p:par>
                        <p:par>
                          <p:cTn id="95" fill="hold">
                            <p:stCondLst>
                              <p:cond delay="500"/>
                            </p:stCondLst>
                            <p:childTnLst>
                              <p:par>
                                <p:cTn id="96" presetID="10" presetClass="entr" presetSubtype="0" fill="hold" grpId="0" nodeType="afterEffect">
                                  <p:stCondLst>
                                    <p:cond delay="0"/>
                                  </p:stCondLst>
                                  <p:childTnLst>
                                    <p:set>
                                      <p:cBhvr>
                                        <p:cTn id="97" dur="1" fill="hold">
                                          <p:stCondLst>
                                            <p:cond delay="0"/>
                                          </p:stCondLst>
                                        </p:cTn>
                                        <p:tgtEl>
                                          <p:spTgt spid="90"/>
                                        </p:tgtEl>
                                        <p:attrNameLst>
                                          <p:attrName>style.visibility</p:attrName>
                                        </p:attrNameLst>
                                      </p:cBhvr>
                                      <p:to>
                                        <p:strVal val="visible"/>
                                      </p:to>
                                    </p:set>
                                    <p:animEffect transition="in" filter="fade">
                                      <p:cBhvr>
                                        <p:cTn id="9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90" grpId="0" animBg="1"/>
      <p:bldP spid="79" grpId="0" animBg="1"/>
      <p:bldP spid="80" grpId="0" animBg="1"/>
      <p:bldP spid="86" grpId="0" animBg="1"/>
      <p:bldP spid="3" grpId="0" animBg="1"/>
      <p:bldP spid="42" grpId="0" animBg="1"/>
      <p:bldP spid="44" grpId="0" animBg="1"/>
      <p:bldP spid="45" grpId="0" animBg="1"/>
      <p:bldP spid="46" grpId="0" animBg="1"/>
      <p:bldP spid="4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nvSpPr>
        <p:spPr>
          <a:xfrm>
            <a:off x="252000" y="1668544"/>
            <a:ext cx="2837468" cy="4147794"/>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b" anchorCtr="0" compatLnSpc="1">
            <a:prstTxWarp prst="textNoShape">
              <a:avLst/>
            </a:prstTxWarp>
          </a:bodyPr>
          <a:lstStyle/>
          <a:p>
            <a:pPr defTabSz="914061" fontAlgn="base">
              <a:spcBef>
                <a:spcPct val="0"/>
              </a:spcBef>
              <a:spcAft>
                <a:spcPct val="0"/>
              </a:spcAft>
            </a:pPr>
            <a:endParaRPr lang="en-US" sz="1500" b="1" dirty="0">
              <a:solidFill>
                <a:srgbClr val="595959">
                  <a:alpha val="99000"/>
                </a:srgbClr>
              </a:solidFill>
            </a:endParaRPr>
          </a:p>
        </p:txBody>
      </p:sp>
      <p:sp>
        <p:nvSpPr>
          <p:cNvPr id="2" name="Title 1"/>
          <p:cNvSpPr>
            <a:spLocks noGrp="1"/>
          </p:cNvSpPr>
          <p:nvPr>
            <p:ph type="title" idx="4294967295"/>
          </p:nvPr>
        </p:nvSpPr>
        <p:spPr>
          <a:xfrm>
            <a:off x="-9525" y="0"/>
            <a:ext cx="12201525" cy="812800"/>
          </a:xfrm>
          <a:prstGeom prst="rect">
            <a:avLst/>
          </a:prstGeom>
        </p:spPr>
        <p:txBody>
          <a:bodyPr/>
          <a:lstStyle/>
          <a:p>
            <a:r>
              <a:rPr lang="en-US" dirty="0"/>
              <a:t>Page Blob – </a:t>
            </a:r>
            <a:r>
              <a:rPr lang="ko-KR" altLang="en-US" dirty="0"/>
              <a:t>랜덤</a:t>
            </a:r>
            <a:r>
              <a:rPr lang="en-US" dirty="0"/>
              <a:t> Read/Write</a:t>
            </a:r>
          </a:p>
        </p:txBody>
      </p:sp>
      <p:sp>
        <p:nvSpPr>
          <p:cNvPr id="41" name="TextBox 40"/>
          <p:cNvSpPr txBox="1"/>
          <p:nvPr/>
        </p:nvSpPr>
        <p:spPr>
          <a:xfrm>
            <a:off x="663507" y="1766873"/>
            <a:ext cx="268018" cy="276997"/>
          </a:xfrm>
          <a:prstGeom prst="rect">
            <a:avLst/>
          </a:prstGeom>
          <a:noFill/>
          <a:effectLst/>
        </p:spPr>
        <p:txBody>
          <a:bodyPr vert="horz" wrap="none" lIns="91436" tIns="45719" rIns="91440" bIns="45719" rtlCol="0">
            <a:spAutoFit/>
          </a:bodyPr>
          <a:lstStyle/>
          <a:p>
            <a:pPr algn="r"/>
            <a:r>
              <a:rPr lang="en-US" sz="1200" dirty="0">
                <a:solidFill>
                  <a:srgbClr val="595959">
                    <a:alpha val="99000"/>
                  </a:srgbClr>
                </a:solidFill>
                <a:latin typeface="+mj-lt"/>
              </a:rPr>
              <a:t>0</a:t>
            </a:r>
          </a:p>
        </p:txBody>
      </p:sp>
      <p:sp>
        <p:nvSpPr>
          <p:cNvPr id="43" name="Rectangle 42"/>
          <p:cNvSpPr/>
          <p:nvPr/>
        </p:nvSpPr>
        <p:spPr>
          <a:xfrm>
            <a:off x="444558" y="5431652"/>
            <a:ext cx="545333" cy="276997"/>
          </a:xfrm>
          <a:prstGeom prst="rect">
            <a:avLst/>
          </a:prstGeom>
        </p:spPr>
        <p:txBody>
          <a:bodyPr wrap="none" lIns="91436" tIns="45719" rIns="91436" bIns="45719">
            <a:spAutoFit/>
          </a:bodyPr>
          <a:lstStyle/>
          <a:p>
            <a:pPr algn="r"/>
            <a:r>
              <a:rPr lang="en-US" sz="1200" dirty="0">
                <a:solidFill>
                  <a:srgbClr val="595959">
                    <a:alpha val="99000"/>
                  </a:srgbClr>
                </a:solidFill>
                <a:latin typeface="+mj-lt"/>
              </a:rPr>
              <a:t>10 GB</a:t>
            </a:r>
            <a:endParaRPr lang="en-US" sz="1200" baseline="30000" dirty="0">
              <a:solidFill>
                <a:srgbClr val="595959">
                  <a:alpha val="99000"/>
                </a:srgbClr>
              </a:solidFill>
              <a:latin typeface="+mj-lt"/>
            </a:endParaRPr>
          </a:p>
        </p:txBody>
      </p:sp>
      <p:sp>
        <p:nvSpPr>
          <p:cNvPr id="47" name="Rectangle 46"/>
          <p:cNvSpPr/>
          <p:nvPr/>
        </p:nvSpPr>
        <p:spPr>
          <a:xfrm rot="5400000">
            <a:off x="-91358" y="3003549"/>
            <a:ext cx="3657600" cy="1447800"/>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914061"/>
            <a:endParaRPr lang="en-US" dirty="0">
              <a:solidFill>
                <a:srgbClr val="FFFFFF">
                  <a:alpha val="99000"/>
                </a:srgbClr>
              </a:solidFill>
            </a:endParaRPr>
          </a:p>
        </p:txBody>
      </p:sp>
      <p:cxnSp>
        <p:nvCxnSpPr>
          <p:cNvPr id="49" name="Straight Connector 48"/>
          <p:cNvCxnSpPr/>
          <p:nvPr/>
        </p:nvCxnSpPr>
        <p:spPr>
          <a:xfrm rot="5400000">
            <a:off x="-113667" y="4527551"/>
            <a:ext cx="1753393" cy="794"/>
          </a:xfrm>
          <a:prstGeom prst="line">
            <a:avLst/>
          </a:prstGeom>
          <a:ln w="50800" cap="rnd">
            <a:solidFill>
              <a:srgbClr val="595959"/>
            </a:solidFill>
            <a:prstDash val="sysDot"/>
          </a:ln>
          <a:effectLst/>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504507" y="2078850"/>
            <a:ext cx="427019"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512</a:t>
            </a:r>
          </a:p>
        </p:txBody>
      </p:sp>
      <p:sp>
        <p:nvSpPr>
          <p:cNvPr id="53" name="Rectangle 52"/>
          <p:cNvSpPr/>
          <p:nvPr/>
        </p:nvSpPr>
        <p:spPr>
          <a:xfrm>
            <a:off x="422754" y="2383650"/>
            <a:ext cx="508772"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1024</a:t>
            </a:r>
          </a:p>
        </p:txBody>
      </p:sp>
      <p:cxnSp>
        <p:nvCxnSpPr>
          <p:cNvPr id="55" name="Straight Connector 54"/>
          <p:cNvCxnSpPr/>
          <p:nvPr/>
        </p:nvCxnSpPr>
        <p:spPr>
          <a:xfrm>
            <a:off x="1013543" y="2203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013543" y="43370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013543" y="46418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1013543" y="2506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3543" y="28114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1013543" y="31162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013543" y="34210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013543" y="37258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013543" y="4030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013543" y="49466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013543" y="5251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425960" y="2684094"/>
            <a:ext cx="505566"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1536</a:t>
            </a:r>
          </a:p>
        </p:txBody>
      </p:sp>
      <p:sp>
        <p:nvSpPr>
          <p:cNvPr id="77" name="Rectangle 76"/>
          <p:cNvSpPr/>
          <p:nvPr/>
        </p:nvSpPr>
        <p:spPr>
          <a:xfrm>
            <a:off x="382679" y="29888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2048</a:t>
            </a:r>
          </a:p>
        </p:txBody>
      </p:sp>
      <p:sp>
        <p:nvSpPr>
          <p:cNvPr id="78" name="Rectangle 77"/>
          <p:cNvSpPr/>
          <p:nvPr/>
        </p:nvSpPr>
        <p:spPr>
          <a:xfrm>
            <a:off x="382679" y="32936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2560</a:t>
            </a:r>
          </a:p>
        </p:txBody>
      </p:sp>
      <p:grpSp>
        <p:nvGrpSpPr>
          <p:cNvPr id="87" name="Group 103"/>
          <p:cNvGrpSpPr/>
          <p:nvPr/>
        </p:nvGrpSpPr>
        <p:grpSpPr>
          <a:xfrm>
            <a:off x="2613743" y="1898649"/>
            <a:ext cx="152400" cy="1524000"/>
            <a:chOff x="3505200" y="1828800"/>
            <a:chExt cx="152400" cy="1524000"/>
          </a:xfrm>
          <a:effectLst/>
        </p:grpSpPr>
        <p:sp>
          <p:nvSpPr>
            <p:cNvPr id="88" name="Right Brace 87"/>
            <p:cNvSpPr/>
            <p:nvPr/>
          </p:nvSpPr>
          <p:spPr>
            <a:xfrm>
              <a:off x="3505200" y="1828800"/>
              <a:ext cx="152400" cy="3048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sp>
          <p:nvSpPr>
            <p:cNvPr id="89" name="Right Brace 88"/>
            <p:cNvSpPr/>
            <p:nvPr/>
          </p:nvSpPr>
          <p:spPr>
            <a:xfrm>
              <a:off x="3505200" y="2743200"/>
              <a:ext cx="152400" cy="6096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grpSp>
      <p:sp>
        <p:nvSpPr>
          <p:cNvPr id="6" name="Rectangle 5"/>
          <p:cNvSpPr/>
          <p:nvPr/>
        </p:nvSpPr>
        <p:spPr>
          <a:xfrm rot="5400000">
            <a:off x="661403" y="3545276"/>
            <a:ext cx="2204642" cy="369332"/>
          </a:xfrm>
          <a:prstGeom prst="rect">
            <a:avLst/>
          </a:prstGeom>
        </p:spPr>
        <p:txBody>
          <a:bodyPr wrap="none">
            <a:spAutoFit/>
          </a:bodyPr>
          <a:lstStyle/>
          <a:p>
            <a:pPr algn="ctr" defTabSz="914061"/>
            <a:r>
              <a:rPr lang="en-US" dirty="0">
                <a:solidFill>
                  <a:srgbClr val="FFFFFF">
                    <a:alpha val="99000"/>
                  </a:srgbClr>
                </a:solidFill>
                <a:latin typeface="+mj-lt"/>
              </a:rPr>
              <a:t>10 GB Address Space</a:t>
            </a:r>
          </a:p>
        </p:txBody>
      </p:sp>
      <p:sp>
        <p:nvSpPr>
          <p:cNvPr id="79" name="Rectangle 78"/>
          <p:cNvSpPr/>
          <p:nvPr/>
        </p:nvSpPr>
        <p:spPr>
          <a:xfrm rot="5400000">
            <a:off x="1280243" y="1936750"/>
            <a:ext cx="914400" cy="14478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80" name="Rectangle 79"/>
          <p:cNvSpPr/>
          <p:nvPr/>
        </p:nvSpPr>
        <p:spPr>
          <a:xfrm rot="5400000">
            <a:off x="1432643" y="1479550"/>
            <a:ext cx="609600" cy="1447800"/>
          </a:xfrm>
          <a:prstGeom prst="rect">
            <a:avLst/>
          </a:prstGeom>
          <a:solidFill>
            <a:schemeClr val="accent2"/>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81" name="Group 71"/>
          <p:cNvGrpSpPr/>
          <p:nvPr/>
        </p:nvGrpSpPr>
        <p:grpSpPr>
          <a:xfrm>
            <a:off x="1013544" y="2203449"/>
            <a:ext cx="1447800" cy="609600"/>
            <a:chOff x="3733800" y="1828800"/>
            <a:chExt cx="1447805" cy="306388"/>
          </a:xfrm>
          <a:solidFill>
            <a:schemeClr val="accent5"/>
          </a:solidFill>
          <a:effectLst/>
        </p:grpSpPr>
        <p:sp>
          <p:nvSpPr>
            <p:cNvPr id="82" name="Rectangle 81"/>
            <p:cNvSpPr/>
            <p:nvPr/>
          </p:nvSpPr>
          <p:spPr>
            <a:xfrm rot="5400000">
              <a:off x="4305300" y="1257301"/>
              <a:ext cx="304800" cy="1447800"/>
            </a:xfrm>
            <a:prstGeom prst="rect">
              <a:avLst/>
            </a:prstGeom>
            <a:grp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cxnSp>
          <p:nvCxnSpPr>
            <p:cNvPr id="83" name="Straight Connector 82"/>
            <p:cNvCxnSpPr/>
            <p:nvPr/>
          </p:nvCxnSpPr>
          <p:spPr>
            <a:xfrm>
              <a:off x="3733804" y="19812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3733803" y="21336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33804" y="18288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rot="5400000">
            <a:off x="1585043" y="2546350"/>
            <a:ext cx="304800" cy="1447800"/>
          </a:xfrm>
          <a:prstGeom prst="rect">
            <a:avLst/>
          </a:prstGeom>
          <a:solidFill>
            <a:srgbClr val="00B050"/>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39" name="Content Placeholder 2"/>
          <p:cNvSpPr txBox="1">
            <a:spLocks/>
          </p:cNvSpPr>
          <p:nvPr/>
        </p:nvSpPr>
        <p:spPr>
          <a:xfrm>
            <a:off x="3184405" y="2627621"/>
            <a:ext cx="9007595" cy="2229640"/>
          </a:xfrm>
          <a:prstGeom prst="rect">
            <a:avLst/>
          </a:prstGeom>
        </p:spPr>
        <p:txBody>
          <a:bodyPr vert="horz" wrap="square" lIns="0" tIns="0" rIns="0" bIns="0" rtlCol="0" anchor="ctr">
            <a:no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252000" lvl="1" indent="0">
              <a:spcBef>
                <a:spcPts val="0"/>
              </a:spcBef>
              <a:buNone/>
            </a:pPr>
            <a:r>
              <a:rPr lang="en-US" sz="4400" dirty="0">
                <a:solidFill>
                  <a:schemeClr val="bg1">
                    <a:alpha val="99000"/>
                  </a:schemeClr>
                </a:solidFill>
                <a:latin typeface="+mj-lt"/>
              </a:rPr>
              <a:t>Sparse </a:t>
            </a:r>
            <a:r>
              <a:rPr lang="ko-KR" altLang="en-US" sz="4400" dirty="0">
                <a:solidFill>
                  <a:schemeClr val="bg1">
                    <a:alpha val="99000"/>
                  </a:schemeClr>
                </a:solidFill>
                <a:latin typeface="+mj-lt"/>
              </a:rPr>
              <a:t>저장소</a:t>
            </a:r>
            <a:r>
              <a:rPr lang="en-US" sz="4400" dirty="0">
                <a:solidFill>
                  <a:schemeClr val="bg1">
                    <a:alpha val="99000"/>
                  </a:schemeClr>
                </a:solidFill>
                <a:latin typeface="+mj-lt"/>
              </a:rPr>
              <a:t>:</a:t>
            </a:r>
          </a:p>
          <a:p>
            <a:pPr marL="252000" lvl="1" indent="0">
              <a:spcBef>
                <a:spcPts val="0"/>
              </a:spcBef>
              <a:buNone/>
            </a:pPr>
            <a:r>
              <a:rPr lang="ko-KR" altLang="en-US" sz="4400" dirty="0">
                <a:solidFill>
                  <a:schemeClr val="bg1">
                    <a:alpha val="99000"/>
                  </a:schemeClr>
                </a:solidFill>
                <a:latin typeface="+mj-lt"/>
              </a:rPr>
              <a:t>오직</a:t>
            </a:r>
            <a:r>
              <a:rPr lang="en-US" altLang="ko-KR" sz="4400" dirty="0">
                <a:solidFill>
                  <a:schemeClr val="bg1">
                    <a:alpha val="99000"/>
                  </a:schemeClr>
                </a:solidFill>
                <a:latin typeface="+mj-lt"/>
              </a:rPr>
              <a:t>, page</a:t>
            </a:r>
            <a:r>
              <a:rPr lang="ko-KR" altLang="en-US" sz="4400" dirty="0">
                <a:solidFill>
                  <a:schemeClr val="bg1">
                    <a:alpha val="99000"/>
                  </a:schemeClr>
                </a:solidFill>
                <a:latin typeface="+mj-lt"/>
              </a:rPr>
              <a:t>에 데이터가 저장될때 비용이 부과됨 </a:t>
            </a:r>
            <a:endParaRPr lang="en-US" altLang="ko-KR" sz="4400" dirty="0">
              <a:solidFill>
                <a:schemeClr val="bg1">
                  <a:alpha val="99000"/>
                </a:schemeClr>
              </a:solidFill>
              <a:latin typeface="+mj-lt"/>
            </a:endParaRPr>
          </a:p>
          <a:p>
            <a:pPr marL="252000" lvl="1" indent="0">
              <a:spcBef>
                <a:spcPts val="0"/>
              </a:spcBef>
              <a:buNone/>
            </a:pPr>
            <a:r>
              <a:rPr lang="en-US" sz="4400" dirty="0">
                <a:solidFill>
                  <a:schemeClr val="bg1">
                    <a:alpha val="99000"/>
                  </a:schemeClr>
                </a:solidFill>
                <a:latin typeface="+mj-lt"/>
              </a:rPr>
              <a:t>(Only charged for pages with data stored in them)</a:t>
            </a:r>
          </a:p>
        </p:txBody>
      </p:sp>
      <p:pic>
        <p:nvPicPr>
          <p:cNvPr id="37" name="Picture 36"/>
          <p:cNvPicPr>
            <a:picLocks noChangeAspect="1"/>
          </p:cNvPicPr>
          <p:nvPr/>
        </p:nvPicPr>
        <p:blipFill>
          <a:blip r:embed="rId5"/>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27233283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NZ" dirty="0"/>
              <a:t>Shared Access Signatures</a:t>
            </a:r>
          </a:p>
        </p:txBody>
      </p:sp>
      <p:sp>
        <p:nvSpPr>
          <p:cNvPr id="3" name="Content Placeholder 2"/>
          <p:cNvSpPr>
            <a:spLocks noGrp="1"/>
          </p:cNvSpPr>
          <p:nvPr>
            <p:ph sz="quarter" idx="10"/>
          </p:nvPr>
        </p:nvSpPr>
        <p:spPr>
          <a:prstGeom prst="rect">
            <a:avLst/>
          </a:prstGeom>
        </p:spPr>
        <p:txBody>
          <a:bodyPr anchor="ctr">
            <a:normAutofit/>
          </a:bodyPr>
          <a:lstStyle/>
          <a:p>
            <a:pPr marL="252000" indent="0">
              <a:spcBef>
                <a:spcPts val="1200"/>
              </a:spcBef>
              <a:buNone/>
            </a:pPr>
            <a:r>
              <a:rPr lang="en-US" sz="2800" dirty="0"/>
              <a:t>Blob</a:t>
            </a:r>
            <a:r>
              <a:rPr lang="ko-KR" altLang="en-US" sz="2800" dirty="0"/>
              <a:t>과 </a:t>
            </a:r>
            <a:r>
              <a:rPr lang="en-NZ" altLang="ko-KR" sz="2800" dirty="0"/>
              <a:t>containers  </a:t>
            </a:r>
            <a:r>
              <a:rPr lang="ko-KR" altLang="en-US" sz="2800" dirty="0"/>
              <a:t>접근 제어를 위한 방안</a:t>
            </a:r>
            <a:endParaRPr lang="en-NZ" sz="2800" dirty="0"/>
          </a:p>
        </p:txBody>
      </p:sp>
    </p:spTree>
    <p:extLst>
      <p:ext uri="{BB962C8B-B14F-4D97-AF65-F5344CB8AC3E}">
        <p14:creationId xmlns:p14="http://schemas.microsoft.com/office/powerpoint/2010/main" val="3239617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ko-KR" altLang="en-US" sz="6600" dirty="0">
                <a:solidFill>
                  <a:schemeClr val="bg2"/>
                </a:solidFill>
              </a:rPr>
              <a:t>목차</a:t>
            </a:r>
            <a:endParaRPr lang="en-US" sz="6600" dirty="0">
              <a:solidFill>
                <a:schemeClr val="bg2"/>
              </a:solidFill>
            </a:endParaRP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pPr marL="571500" indent="-571500">
              <a:buClr>
                <a:srgbClr val="92D050"/>
              </a:buClr>
              <a:buFont typeface="Wingdings" panose="05000000000000000000" pitchFamily="2" charset="2"/>
              <a:buChar char="à"/>
            </a:pPr>
            <a:r>
              <a:rPr lang="en-US" sz="4000" dirty="0">
                <a:solidFill>
                  <a:schemeClr val="bg1"/>
                </a:solidFill>
                <a:latin typeface="+mj-lt"/>
                <a:sym typeface="Wingdings" panose="05000000000000000000" pitchFamily="2" charset="2"/>
              </a:rPr>
              <a:t>Blobs</a:t>
            </a:r>
          </a:p>
          <a:p>
            <a:pPr marL="571500" indent="-571500">
              <a:buClr>
                <a:srgbClr val="92D050"/>
              </a:buClr>
              <a:buFont typeface="Wingdings" panose="05000000000000000000" pitchFamily="2" charset="2"/>
              <a:buChar char="à"/>
            </a:pPr>
            <a:r>
              <a:rPr lang="en-US" sz="4000" dirty="0">
                <a:sym typeface="Wingdings" panose="05000000000000000000" pitchFamily="2" charset="2"/>
              </a:rPr>
              <a:t>Files</a:t>
            </a:r>
          </a:p>
          <a:p>
            <a:pPr marL="571500" indent="-571500">
              <a:buClr>
                <a:srgbClr val="92D050"/>
              </a:buClr>
              <a:buFont typeface="Wingdings" panose="05000000000000000000" pitchFamily="2" charset="2"/>
              <a:buChar char="à"/>
            </a:pPr>
            <a:r>
              <a:rPr lang="en-US" sz="4000" dirty="0">
                <a:solidFill>
                  <a:schemeClr val="bg1"/>
                </a:solidFill>
                <a:latin typeface="+mj-lt"/>
                <a:sym typeface="Wingdings" panose="05000000000000000000" pitchFamily="2" charset="2"/>
              </a:rPr>
              <a:t>Queues</a:t>
            </a:r>
            <a:br>
              <a:rPr lang="en-US" sz="4000" dirty="0">
                <a:solidFill>
                  <a:schemeClr val="bg1"/>
                </a:solidFill>
                <a:latin typeface="+mj-lt"/>
                <a:sym typeface="Wingdings" panose="05000000000000000000" pitchFamily="2" charset="2"/>
              </a:rPr>
            </a:br>
            <a:br>
              <a:rPr lang="en-US" sz="4000" dirty="0">
                <a:solidFill>
                  <a:schemeClr val="bg1"/>
                </a:solidFill>
                <a:latin typeface="+mj-lt"/>
                <a:sym typeface="Wingdings" panose="05000000000000000000" pitchFamily="2" charset="2"/>
              </a:rPr>
            </a:br>
            <a:br>
              <a:rPr lang="en-US" sz="4000" dirty="0">
                <a:solidFill>
                  <a:schemeClr val="bg1"/>
                </a:solidFill>
                <a:latin typeface="+mj-lt"/>
                <a:sym typeface="Wingdings" panose="05000000000000000000" pitchFamily="2" charset="2"/>
              </a:rPr>
            </a:br>
            <a:br>
              <a:rPr lang="en-US" sz="4000" dirty="0">
                <a:solidFill>
                  <a:schemeClr val="bg1"/>
                </a:solidFill>
                <a:latin typeface="+mj-lt"/>
                <a:sym typeface="Wingdings" panose="05000000000000000000" pitchFamily="2" charset="2"/>
              </a:rPr>
            </a:br>
            <a:endParaRPr lang="en-US" sz="4000" dirty="0">
              <a:solidFill>
                <a:schemeClr val="bg1"/>
              </a:solidFill>
              <a:latin typeface="+mj-lt"/>
              <a:sym typeface="Wingdings" panose="05000000000000000000" pitchFamily="2" charset="2"/>
            </a:endParaRPr>
          </a:p>
          <a:p>
            <a:pPr marL="571500" indent="-571500">
              <a:buClr>
                <a:srgbClr val="92D050"/>
              </a:buClr>
              <a:buFont typeface="Wingdings" panose="05000000000000000000" pitchFamily="2" charset="2"/>
              <a:buChar char="à"/>
            </a:pPr>
            <a:r>
              <a:rPr lang="en-US" sz="4000" dirty="0">
                <a:sym typeface="Wingdings" panose="05000000000000000000" pitchFamily="2" charset="2"/>
              </a:rPr>
              <a:t>Tables</a:t>
            </a:r>
          </a:p>
          <a:p>
            <a:pPr marL="571500" indent="-571500">
              <a:buClr>
                <a:srgbClr val="92D050"/>
              </a:buClr>
              <a:buFont typeface="Wingdings" panose="05000000000000000000" pitchFamily="2" charset="2"/>
              <a:buChar char="à"/>
            </a:pPr>
            <a:r>
              <a:rPr lang="en-US" sz="4000" dirty="0" err="1">
                <a:solidFill>
                  <a:schemeClr val="bg1"/>
                </a:solidFill>
                <a:latin typeface="+mj-lt"/>
                <a:sym typeface="Wingdings" panose="05000000000000000000" pitchFamily="2" charset="2"/>
              </a:rPr>
              <a:t>StorSimple</a:t>
            </a:r>
            <a:endParaRPr lang="en-US" sz="4000" dirty="0">
              <a:solidFill>
                <a:schemeClr val="bg1"/>
              </a:solidFill>
              <a:latin typeface="+mj-l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422902" y="3873501"/>
            <a:ext cx="11346197" cy="950913"/>
          </a:xfrm>
        </p:spPr>
        <p:txBody>
          <a:bodyPr/>
          <a:lstStyle/>
          <a:p>
            <a:pPr>
              <a:tabLst>
                <a:tab pos="11139488" algn="r"/>
              </a:tabLst>
            </a:pPr>
            <a:r>
              <a:rPr lang="en-NZ" sz="3200" spc="-51" dirty="0"/>
              <a:t>Ad-hoc:	</a:t>
            </a:r>
            <a:r>
              <a:rPr lang="ko-KR" altLang="en-US" sz="3200" spc="-51" dirty="0"/>
              <a:t>정책기반</a:t>
            </a:r>
            <a:r>
              <a:rPr lang="en-NZ" sz="3200" spc="-51" dirty="0"/>
              <a:t>:</a:t>
            </a:r>
            <a:br>
              <a:rPr lang="en-NZ" sz="4000" spc="-51" dirty="0"/>
            </a:br>
            <a:r>
              <a:rPr lang="en-NZ" sz="4000" spc="-51" dirty="0"/>
              <a:t>Stored Access Policy	Shared Access Signature</a:t>
            </a:r>
          </a:p>
          <a:p>
            <a:endParaRPr lang="en-US" dirty="0"/>
          </a:p>
        </p:txBody>
      </p:sp>
      <p:sp>
        <p:nvSpPr>
          <p:cNvPr id="2" name="Title 1"/>
          <p:cNvSpPr>
            <a:spLocks noGrp="1"/>
          </p:cNvSpPr>
          <p:nvPr>
            <p:ph type="title"/>
          </p:nvPr>
        </p:nvSpPr>
        <p:spPr>
          <a:prstGeom prst="rect">
            <a:avLst/>
          </a:prstGeom>
        </p:spPr>
        <p:txBody>
          <a:bodyPr>
            <a:normAutofit fontScale="90000"/>
          </a:bodyPr>
          <a:lstStyle/>
          <a:p>
            <a:r>
              <a:rPr lang="en-NZ" dirty="0"/>
              <a:t>Shared Access Signatures </a:t>
            </a:r>
            <a:br>
              <a:rPr lang="en-NZ" dirty="0"/>
            </a:br>
            <a:r>
              <a:rPr lang="en-NZ" dirty="0"/>
              <a:t>	– </a:t>
            </a:r>
            <a:r>
              <a:rPr lang="ko-KR" altLang="en-US" dirty="0"/>
              <a:t>두가지 접근 방안</a:t>
            </a:r>
            <a:endParaRPr lang="en-NZ" dirty="0"/>
          </a:p>
        </p:txBody>
      </p:sp>
    </p:spTree>
    <p:extLst>
      <p:ext uri="{BB962C8B-B14F-4D97-AF65-F5344CB8AC3E}">
        <p14:creationId xmlns:p14="http://schemas.microsoft.com/office/powerpoint/2010/main" val="79154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NZ" sz="4000" dirty="0"/>
              <a:t>Shared Access Signatures – Revocation</a:t>
            </a:r>
          </a:p>
        </p:txBody>
      </p:sp>
      <p:sp>
        <p:nvSpPr>
          <p:cNvPr id="3" name="Content Placeholder 2"/>
          <p:cNvSpPr>
            <a:spLocks noGrp="1"/>
          </p:cNvSpPr>
          <p:nvPr>
            <p:ph sz="quarter" idx="10"/>
          </p:nvPr>
        </p:nvSpPr>
        <p:spPr>
          <a:prstGeom prst="rect">
            <a:avLst/>
          </a:prstGeom>
        </p:spPr>
        <p:txBody>
          <a:bodyPr>
            <a:normAutofit/>
          </a:bodyPr>
          <a:lstStyle/>
          <a:p>
            <a:pPr marL="252000" lvl="1" indent="0">
              <a:spcBef>
                <a:spcPts val="1200"/>
              </a:spcBef>
              <a:buNone/>
            </a:pPr>
            <a:endParaRPr lang="en-NZ" sz="2800" spc="-51" dirty="0">
              <a:latin typeface="+mj-lt"/>
            </a:endParaRPr>
          </a:p>
          <a:p>
            <a:pPr marL="252000" lvl="1" indent="0">
              <a:spcBef>
                <a:spcPts val="1200"/>
              </a:spcBef>
              <a:buNone/>
            </a:pPr>
            <a:r>
              <a:rPr lang="ko-KR" altLang="en-US" sz="2800" spc="-51" dirty="0">
                <a:latin typeface="+mj-lt"/>
              </a:rPr>
              <a:t>짧은 기간에 사용하고 재발행</a:t>
            </a:r>
            <a:endParaRPr lang="en-NZ" sz="2800" spc="-51" dirty="0">
              <a:latin typeface="+mj-lt"/>
            </a:endParaRPr>
          </a:p>
          <a:p>
            <a:pPr marL="252000" lvl="1" indent="0">
              <a:spcBef>
                <a:spcPts val="1200"/>
              </a:spcBef>
              <a:buNone/>
            </a:pPr>
            <a:r>
              <a:rPr lang="ko-KR" altLang="en-US" sz="2800" spc="-51" dirty="0">
                <a:latin typeface="+mj-lt"/>
              </a:rPr>
              <a:t>삭제할 수 있는 </a:t>
            </a:r>
            <a:r>
              <a:rPr lang="en-NZ" sz="2800" spc="-51" dirty="0">
                <a:latin typeface="+mj-lt"/>
              </a:rPr>
              <a:t>container </a:t>
            </a:r>
            <a:r>
              <a:rPr lang="ko-KR" altLang="en-US" sz="2800" spc="-51" dirty="0">
                <a:latin typeface="+mj-lt"/>
              </a:rPr>
              <a:t>레벨 정책에 적용</a:t>
            </a:r>
            <a:endParaRPr lang="en-NZ" sz="2800" spc="-51" dirty="0">
              <a:latin typeface="+mj-lt"/>
            </a:endParaRPr>
          </a:p>
        </p:txBody>
      </p:sp>
    </p:spTree>
    <p:extLst>
      <p:ext uri="{BB962C8B-B14F-4D97-AF65-F5344CB8AC3E}">
        <p14:creationId xmlns:p14="http://schemas.microsoft.com/office/powerpoint/2010/main" val="436753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Shared Access Signatures – Ad Hoc </a:t>
            </a:r>
            <a:r>
              <a:rPr lang="en-NZ" altLang="ko-KR" sz="4000" dirty="0"/>
              <a:t>Signatures</a:t>
            </a:r>
            <a:endParaRPr lang="en-NZ" sz="4000" dirty="0"/>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2800" dirty="0"/>
          </a:p>
          <a:p>
            <a:pPr marL="0" indent="0" algn="l">
              <a:spcBef>
                <a:spcPts val="1200"/>
              </a:spcBef>
              <a:buNone/>
            </a:pPr>
            <a:r>
              <a:rPr lang="ko-KR" altLang="en-US" sz="2800" b="1" dirty="0">
                <a:latin typeface="+mn-lt"/>
              </a:rPr>
              <a:t>짧은 기간의 </a:t>
            </a:r>
            <a:r>
              <a:rPr lang="en-NZ" sz="2800" b="1" dirty="0">
                <a:latin typeface="+mn-lt"/>
              </a:rPr>
              <a:t>Shared Access Signature </a:t>
            </a:r>
            <a:r>
              <a:rPr lang="ko-KR" altLang="en-US" sz="2800" b="1" dirty="0">
                <a:latin typeface="+mn-lt"/>
              </a:rPr>
              <a:t>생성</a:t>
            </a:r>
            <a:endParaRPr lang="en-NZ" sz="2800" b="1" dirty="0">
              <a:latin typeface="+mn-lt"/>
            </a:endParaRPr>
          </a:p>
          <a:p>
            <a:pPr marL="252000" lvl="1" indent="0">
              <a:lnSpc>
                <a:spcPct val="110000"/>
              </a:lnSpc>
              <a:spcBef>
                <a:spcPts val="1200"/>
              </a:spcBef>
              <a:buNone/>
            </a:pPr>
            <a:r>
              <a:rPr lang="en-NZ" sz="2800" spc="-51" dirty="0">
                <a:latin typeface="+mj-lt"/>
              </a:rPr>
              <a:t>Blob </a:t>
            </a:r>
            <a:r>
              <a:rPr lang="ko-KR" altLang="en-US" sz="2800" spc="-51" dirty="0">
                <a:latin typeface="+mj-lt"/>
              </a:rPr>
              <a:t>또는 </a:t>
            </a:r>
            <a:r>
              <a:rPr lang="en-NZ" sz="2800" spc="-51" dirty="0">
                <a:latin typeface="+mj-lt"/>
              </a:rPr>
              <a:t>Container</a:t>
            </a:r>
            <a:r>
              <a:rPr lang="ko-KR" altLang="en-US" sz="2800" spc="-51" dirty="0">
                <a:latin typeface="+mj-lt"/>
              </a:rPr>
              <a:t>에 사인</a:t>
            </a:r>
            <a:endParaRPr lang="en-NZ" sz="2800" spc="-51" dirty="0">
              <a:latin typeface="+mj-lt"/>
            </a:endParaRPr>
          </a:p>
          <a:p>
            <a:pPr marL="252000" lvl="1" indent="0">
              <a:lnSpc>
                <a:spcPct val="110000"/>
              </a:lnSpc>
              <a:spcBef>
                <a:spcPts val="1200"/>
              </a:spcBef>
              <a:buNone/>
            </a:pPr>
            <a:r>
              <a:rPr lang="en-US" sz="2800" spc="-51" dirty="0" err="1">
                <a:latin typeface="+mj-lt"/>
              </a:rPr>
              <a:t>AccessPolicy</a:t>
            </a:r>
            <a:r>
              <a:rPr lang="en-US" sz="2800" spc="-51" dirty="0">
                <a:latin typeface="+mj-lt"/>
              </a:rPr>
              <a:t> </a:t>
            </a:r>
            <a:r>
              <a:rPr lang="en-NZ" sz="2800" spc="-51" dirty="0">
                <a:latin typeface="+mj-lt"/>
              </a:rPr>
              <a:t>Start, Expiry</a:t>
            </a:r>
            <a:r>
              <a:rPr lang="ko-KR" altLang="en-US" sz="2800" spc="-51" dirty="0">
                <a:latin typeface="+mj-lt"/>
              </a:rPr>
              <a:t>와</a:t>
            </a:r>
            <a:r>
              <a:rPr lang="en-NZ" sz="2800" spc="-51" dirty="0">
                <a:latin typeface="+mj-lt"/>
              </a:rPr>
              <a:t> Permissions</a:t>
            </a:r>
          </a:p>
          <a:p>
            <a:pPr marL="252000" lvl="1" indent="0">
              <a:lnSpc>
                <a:spcPct val="110000"/>
              </a:lnSpc>
              <a:spcBef>
                <a:spcPts val="1200"/>
              </a:spcBef>
              <a:buNone/>
            </a:pPr>
            <a:r>
              <a:rPr lang="ko-KR" altLang="en-US" sz="2800" spc="-51" dirty="0"/>
              <a:t>필드에  </a:t>
            </a:r>
            <a:r>
              <a:rPr lang="en-NZ" sz="2800" spc="-51" dirty="0">
                <a:latin typeface="+mj-lt"/>
              </a:rPr>
              <a:t>HMAC-SHA256 </a:t>
            </a:r>
            <a:r>
              <a:rPr lang="ko-KR" altLang="en-US" sz="2800" spc="-51" dirty="0">
                <a:latin typeface="+mj-lt"/>
              </a:rPr>
              <a:t>사인</a:t>
            </a:r>
            <a:endParaRPr lang="en-NZ" sz="2800" dirty="0">
              <a:latin typeface="+mj-lt"/>
            </a:endParaRPr>
          </a:p>
        </p:txBody>
      </p:sp>
    </p:spTree>
    <p:extLst>
      <p:ext uri="{BB962C8B-B14F-4D97-AF65-F5344CB8AC3E}">
        <p14:creationId xmlns:p14="http://schemas.microsoft.com/office/powerpoint/2010/main" val="746186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Shared Access Signatures – Ad Hoc </a:t>
            </a:r>
            <a:r>
              <a:rPr lang="en-NZ" altLang="ko-KR" sz="4000" dirty="0"/>
              <a:t>Signatures</a:t>
            </a:r>
            <a:endParaRPr lang="en-NZ" sz="4000" dirty="0"/>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3200" dirty="0"/>
          </a:p>
          <a:p>
            <a:pPr marL="0" indent="0" algn="l">
              <a:spcBef>
                <a:spcPts val="1200"/>
              </a:spcBef>
              <a:buNone/>
            </a:pPr>
            <a:r>
              <a:rPr lang="ko-KR" altLang="en-US" sz="2800" spc="-51" dirty="0">
                <a:latin typeface="+mj-lt"/>
              </a:rPr>
              <a:t>적용 사례</a:t>
            </a:r>
            <a:endParaRPr lang="en-US" altLang="ko-KR" sz="2800" spc="-51" dirty="0">
              <a:latin typeface="+mj-lt"/>
            </a:endParaRPr>
          </a:p>
          <a:p>
            <a:pPr marL="0" indent="0" algn="l">
              <a:spcBef>
                <a:spcPts val="1200"/>
              </a:spcBef>
              <a:buNone/>
            </a:pPr>
            <a:r>
              <a:rPr lang="en-NZ" sz="2800" spc="-51" dirty="0">
                <a:latin typeface="+mj-lt"/>
              </a:rPr>
              <a:t>URL</a:t>
            </a:r>
            <a:r>
              <a:rPr lang="ko-KR" altLang="en-US" sz="2800" spc="-51" dirty="0">
                <a:latin typeface="+mj-lt"/>
              </a:rPr>
              <a:t>에 </a:t>
            </a:r>
            <a:r>
              <a:rPr lang="en-US" altLang="ko-KR" sz="2800" spc="-51" dirty="0">
                <a:latin typeface="+mj-lt"/>
              </a:rPr>
              <a:t>1</a:t>
            </a:r>
            <a:r>
              <a:rPr lang="ko-KR" altLang="en-US" sz="2800" spc="-51" dirty="0">
                <a:latin typeface="+mj-lt"/>
              </a:rPr>
              <a:t>회 적용</a:t>
            </a:r>
            <a:endParaRPr lang="en-NZ" sz="2800" spc="-51" dirty="0">
              <a:latin typeface="+mj-lt"/>
            </a:endParaRPr>
          </a:p>
          <a:p>
            <a:pPr marL="252000" lvl="1" indent="0">
              <a:lnSpc>
                <a:spcPct val="110000"/>
              </a:lnSpc>
              <a:spcBef>
                <a:spcPts val="1200"/>
              </a:spcBef>
              <a:buNone/>
            </a:pPr>
            <a:r>
              <a:rPr lang="en-NZ" sz="2800" spc="-51" dirty="0">
                <a:latin typeface="+mj-lt"/>
              </a:rPr>
              <a:t>E.g. </a:t>
            </a:r>
            <a:r>
              <a:rPr lang="ko-KR" altLang="en-US" sz="2800" spc="-51" dirty="0">
                <a:latin typeface="+mj-lt"/>
              </a:rPr>
              <a:t>모바일 클라이언트에게 </a:t>
            </a:r>
            <a:r>
              <a:rPr lang="en-NZ" altLang="ko-KR" sz="2800" spc="-51" dirty="0"/>
              <a:t>container </a:t>
            </a:r>
            <a:r>
              <a:rPr lang="ko-KR" altLang="en-US" sz="2800" spc="-51" dirty="0"/>
              <a:t>에 업로드를 위한 </a:t>
            </a:r>
            <a:r>
              <a:rPr lang="en-US" altLang="ko-KR" sz="2800" spc="-51" dirty="0">
                <a:latin typeface="+mj-lt"/>
              </a:rPr>
              <a:t>URL</a:t>
            </a:r>
            <a:r>
              <a:rPr lang="ko-KR" altLang="en-US" sz="2800" spc="-51" dirty="0">
                <a:latin typeface="+mj-lt"/>
              </a:rPr>
              <a:t>을 제공</a:t>
            </a:r>
            <a:endParaRPr lang="en-NZ" sz="3200" spc="-51" dirty="0">
              <a:latin typeface="+mj-lt"/>
            </a:endParaRPr>
          </a:p>
        </p:txBody>
      </p:sp>
    </p:spTree>
    <p:extLst>
      <p:ext uri="{BB962C8B-B14F-4D97-AF65-F5344CB8AC3E}">
        <p14:creationId xmlns:p14="http://schemas.microsoft.com/office/powerpoint/2010/main" val="173015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NZ" dirty="0"/>
              <a:t>Shared Access Signatures</a:t>
            </a:r>
            <a:br>
              <a:rPr lang="en-NZ" dirty="0"/>
            </a:br>
            <a:r>
              <a:rPr lang="en-NZ" sz="4400" dirty="0"/>
              <a:t>Ad Hoc Signatures</a:t>
            </a:r>
          </a:p>
        </p:txBody>
      </p:sp>
      <p:sp>
        <p:nvSpPr>
          <p:cNvPr id="5" name="Rectangle 4"/>
          <p:cNvSpPr/>
          <p:nvPr/>
        </p:nvSpPr>
        <p:spPr bwMode="auto">
          <a:xfrm>
            <a:off x="-9524" y="2379905"/>
            <a:ext cx="12201524" cy="2098190"/>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800" spc="-51" dirty="0">
                <a:solidFill>
                  <a:srgbClr val="000000"/>
                </a:solidFill>
                <a:latin typeface="Courier New" panose="02070309020205020404" pitchFamily="49" charset="0"/>
                <a:cs typeface="Courier New" panose="02070309020205020404" pitchFamily="49" charset="0"/>
              </a:rPr>
              <a:t>http://...blob.../pics/image.jpg?</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sr=c&amp;st=2009-02-09T08:20Z&amp;se=2009-02-10T08:30Z&amp;sp=w</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&amp;sig= dD80ihBh5jfNpymO5Hg1IdiJIEvHcJpCMiCMnN%2fRnbI%3d</a:t>
            </a:r>
            <a:endParaRPr lang="en-US" sz="2800" spc="-51" dirty="0">
              <a:solidFill>
                <a:srgbClr val="0000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20636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Store Access Policy – </a:t>
            </a:r>
            <a:r>
              <a:rPr lang="ko-KR" altLang="en-US" sz="4000" dirty="0"/>
              <a:t>정책 기반 </a:t>
            </a:r>
            <a:r>
              <a:rPr lang="en-NZ" sz="4000" dirty="0"/>
              <a:t>Signatures</a:t>
            </a:r>
            <a:endParaRPr lang="en-NZ" sz="4000" b="1" dirty="0"/>
          </a:p>
        </p:txBody>
      </p:sp>
      <p:sp>
        <p:nvSpPr>
          <p:cNvPr id="3" name="Content Placeholder 2"/>
          <p:cNvSpPr>
            <a:spLocks noGrp="1"/>
          </p:cNvSpPr>
          <p:nvPr>
            <p:ph sz="quarter" idx="10"/>
          </p:nvPr>
        </p:nvSpPr>
        <p:spPr>
          <a:prstGeom prst="rect">
            <a:avLst/>
          </a:prstGeom>
        </p:spPr>
        <p:txBody>
          <a:bodyPr>
            <a:noAutofit/>
          </a:bodyPr>
          <a:lstStyle/>
          <a:p>
            <a:pPr marL="0" indent="0">
              <a:spcBef>
                <a:spcPts val="1200"/>
              </a:spcBef>
              <a:buNone/>
            </a:pPr>
            <a:endParaRPr lang="en-NZ" sz="2800" b="1" dirty="0">
              <a:latin typeface="+mn-lt"/>
            </a:endParaRPr>
          </a:p>
          <a:p>
            <a:pPr marL="0" indent="0">
              <a:spcBef>
                <a:spcPts val="1200"/>
              </a:spcBef>
              <a:buNone/>
            </a:pPr>
            <a:r>
              <a:rPr lang="en-NZ" sz="2800" b="1" dirty="0">
                <a:latin typeface="+mn-lt"/>
              </a:rPr>
              <a:t>Container </a:t>
            </a:r>
            <a:r>
              <a:rPr lang="ko-KR" altLang="en-US" sz="2800" b="1" dirty="0">
                <a:latin typeface="+mn-lt"/>
              </a:rPr>
              <a:t>레벨 정책 생성</a:t>
            </a:r>
            <a:endParaRPr lang="en-NZ" sz="2800" b="1" dirty="0"/>
          </a:p>
          <a:p>
            <a:pPr marL="252000" lvl="1" indent="0">
              <a:lnSpc>
                <a:spcPct val="110000"/>
              </a:lnSpc>
              <a:spcBef>
                <a:spcPts val="1200"/>
              </a:spcBef>
              <a:buNone/>
            </a:pPr>
            <a:r>
              <a:rPr lang="en-US" sz="2800" spc="-51" dirty="0" err="1">
                <a:latin typeface="+mj-lt"/>
              </a:rPr>
              <a:t>StartTime</a:t>
            </a:r>
            <a:r>
              <a:rPr lang="en-US" sz="2800" spc="-51" dirty="0">
                <a:latin typeface="+mj-lt"/>
              </a:rPr>
              <a:t>, </a:t>
            </a:r>
            <a:r>
              <a:rPr lang="en-US" sz="2800" spc="-51" dirty="0" err="1">
                <a:latin typeface="+mj-lt"/>
              </a:rPr>
              <a:t>ExpiryTime</a:t>
            </a:r>
            <a:r>
              <a:rPr lang="en-US" sz="2800" spc="-51" dirty="0">
                <a:latin typeface="+mj-lt"/>
              </a:rPr>
              <a:t>, Permissions </a:t>
            </a:r>
            <a:r>
              <a:rPr lang="ko-KR" altLang="en-US" sz="2800" spc="-51" dirty="0">
                <a:latin typeface="+mj-lt"/>
              </a:rPr>
              <a:t>을 지정</a:t>
            </a:r>
            <a:endParaRPr lang="en-NZ" sz="2800" spc="-51" dirty="0">
              <a:latin typeface="+mj-lt"/>
            </a:endParaRPr>
          </a:p>
        </p:txBody>
      </p:sp>
    </p:spTree>
    <p:extLst>
      <p:ext uri="{BB962C8B-B14F-4D97-AF65-F5344CB8AC3E}">
        <p14:creationId xmlns:p14="http://schemas.microsoft.com/office/powerpoint/2010/main" val="3395388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Store Access Policy – </a:t>
            </a:r>
            <a:r>
              <a:rPr lang="ko-KR" altLang="en-US" sz="4000" dirty="0"/>
              <a:t>정책 기반 </a:t>
            </a:r>
            <a:r>
              <a:rPr lang="en-NZ" sz="4000" dirty="0"/>
              <a:t>Signatures</a:t>
            </a:r>
            <a:endParaRPr lang="en-NZ" sz="4000" b="1" dirty="0"/>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2800" b="1" dirty="0">
              <a:latin typeface="+mn-lt"/>
            </a:endParaRPr>
          </a:p>
          <a:p>
            <a:pPr marL="0" indent="0" algn="l">
              <a:spcBef>
                <a:spcPts val="1200"/>
              </a:spcBef>
              <a:buNone/>
            </a:pPr>
            <a:r>
              <a:rPr lang="en-NZ" sz="2800" b="1" dirty="0">
                <a:latin typeface="+mn-lt"/>
              </a:rPr>
              <a:t>Shared Access Signature URL </a:t>
            </a:r>
            <a:r>
              <a:rPr lang="ko-KR" altLang="en-US" sz="2800" b="1" dirty="0">
                <a:latin typeface="+mn-lt"/>
              </a:rPr>
              <a:t>생성</a:t>
            </a:r>
            <a:endParaRPr lang="en-NZ" sz="2800" b="1" dirty="0">
              <a:latin typeface="+mn-lt"/>
            </a:endParaRPr>
          </a:p>
          <a:p>
            <a:pPr marL="252000" lvl="1" indent="0">
              <a:lnSpc>
                <a:spcPct val="110000"/>
              </a:lnSpc>
              <a:spcBef>
                <a:spcPts val="1200"/>
              </a:spcBef>
              <a:buNone/>
            </a:pPr>
            <a:r>
              <a:rPr lang="ko-KR" altLang="en-US" sz="2800" spc="-51" dirty="0">
                <a:latin typeface="+mj-lt"/>
              </a:rPr>
              <a:t>사인된 </a:t>
            </a:r>
            <a:r>
              <a:rPr lang="en-US" altLang="ko-KR" sz="2800" spc="-51" dirty="0">
                <a:latin typeface="+mj-lt"/>
              </a:rPr>
              <a:t>blob</a:t>
            </a:r>
            <a:r>
              <a:rPr lang="ko-KR" altLang="en-US" sz="2800" spc="-51" dirty="0">
                <a:latin typeface="+mj-lt"/>
              </a:rPr>
              <a:t>이나 </a:t>
            </a:r>
            <a:r>
              <a:rPr lang="en-US" altLang="ko-KR" sz="2800" spc="-51" dirty="0">
                <a:latin typeface="+mj-lt"/>
              </a:rPr>
              <a:t>container</a:t>
            </a:r>
            <a:endParaRPr lang="en-NZ" sz="2800" spc="-51" dirty="0">
              <a:latin typeface="+mj-lt"/>
            </a:endParaRPr>
          </a:p>
          <a:p>
            <a:pPr marL="252000" lvl="1" indent="0">
              <a:lnSpc>
                <a:spcPct val="110000"/>
              </a:lnSpc>
              <a:spcBef>
                <a:spcPts val="1200"/>
              </a:spcBef>
              <a:buNone/>
            </a:pPr>
            <a:r>
              <a:rPr lang="ko-KR" altLang="en-US" sz="2800" spc="-51" dirty="0">
                <a:latin typeface="+mj-lt"/>
              </a:rPr>
              <a:t>사인된 </a:t>
            </a:r>
            <a:r>
              <a:rPr lang="en-US" sz="2800" spc="-51" dirty="0">
                <a:latin typeface="+mj-lt"/>
              </a:rPr>
              <a:t>identifier </a:t>
            </a:r>
            <a:r>
              <a:rPr lang="en-NZ" sz="2800" spc="-51" dirty="0">
                <a:latin typeface="+mj-lt"/>
              </a:rPr>
              <a:t>Optional pointer to container </a:t>
            </a:r>
            <a:r>
              <a:rPr lang="ko-KR" altLang="en-US" sz="2800" spc="-51" dirty="0">
                <a:latin typeface="+mj-lt"/>
              </a:rPr>
              <a:t>정책</a:t>
            </a:r>
            <a:endParaRPr lang="en-NZ" sz="2800" spc="-51" dirty="0">
              <a:latin typeface="+mj-lt"/>
            </a:endParaRPr>
          </a:p>
          <a:p>
            <a:pPr marL="252000" lvl="1" indent="0">
              <a:lnSpc>
                <a:spcPct val="110000"/>
              </a:lnSpc>
              <a:spcBef>
                <a:spcPts val="1200"/>
              </a:spcBef>
              <a:buNone/>
            </a:pPr>
            <a:r>
              <a:rPr lang="en-US" sz="2800" spc="-51" dirty="0">
                <a:latin typeface="+mj-lt"/>
              </a:rPr>
              <a:t>Signature </a:t>
            </a:r>
            <a:r>
              <a:rPr lang="en-NZ" sz="2800" spc="-51" dirty="0">
                <a:latin typeface="+mj-lt"/>
              </a:rPr>
              <a:t>HMAC-SHA256 of above fields</a:t>
            </a:r>
          </a:p>
        </p:txBody>
      </p:sp>
    </p:spTree>
    <p:extLst>
      <p:ext uri="{BB962C8B-B14F-4D97-AF65-F5344CB8AC3E}">
        <p14:creationId xmlns:p14="http://schemas.microsoft.com/office/powerpoint/2010/main" val="4014440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Store Access Policy – </a:t>
            </a:r>
            <a:r>
              <a:rPr lang="ko-KR" altLang="en-US" sz="4000" dirty="0"/>
              <a:t>정책 기반 </a:t>
            </a:r>
            <a:r>
              <a:rPr lang="en-NZ" sz="4000" dirty="0"/>
              <a:t>Signatures</a:t>
            </a:r>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spcAft>
                <a:spcPts val="900"/>
              </a:spcAft>
              <a:buNone/>
            </a:pPr>
            <a:endParaRPr lang="en-NZ" sz="2800" dirty="0"/>
          </a:p>
          <a:p>
            <a:pPr marL="0" indent="0" algn="l">
              <a:spcBef>
                <a:spcPts val="1200"/>
              </a:spcBef>
              <a:spcAft>
                <a:spcPts val="900"/>
              </a:spcAft>
              <a:buNone/>
            </a:pPr>
            <a:r>
              <a:rPr lang="en-NZ" sz="2800" b="1" dirty="0">
                <a:latin typeface="+mn-lt"/>
              </a:rPr>
              <a:t>Use case</a:t>
            </a:r>
          </a:p>
          <a:p>
            <a:pPr marL="252000" lvl="1" indent="0">
              <a:lnSpc>
                <a:spcPct val="110000"/>
              </a:lnSpc>
              <a:spcBef>
                <a:spcPts val="1200"/>
              </a:spcBef>
              <a:buNone/>
            </a:pPr>
            <a:r>
              <a:rPr lang="ko-KR" altLang="en-US" sz="2800" spc="-51" dirty="0">
                <a:latin typeface="+mj-lt"/>
              </a:rPr>
              <a:t>회수 가능한 권한을 특정 사용자나 그룹에 부여</a:t>
            </a:r>
            <a:endParaRPr lang="en-NZ" sz="2800" spc="-51" dirty="0">
              <a:latin typeface="+mj-lt"/>
            </a:endParaRPr>
          </a:p>
          <a:p>
            <a:pPr marL="252000" lvl="1" indent="0">
              <a:lnSpc>
                <a:spcPct val="110000"/>
              </a:lnSpc>
              <a:spcBef>
                <a:spcPts val="1200"/>
              </a:spcBef>
              <a:buNone/>
            </a:pPr>
            <a:r>
              <a:rPr lang="en-NZ" sz="2800" spc="-51" dirty="0">
                <a:latin typeface="+mj-lt"/>
              </a:rPr>
              <a:t>revoke: container </a:t>
            </a:r>
            <a:r>
              <a:rPr lang="ko-KR" altLang="en-US" sz="2800" spc="-51" dirty="0">
                <a:latin typeface="+mj-lt"/>
              </a:rPr>
              <a:t>정책을 수정하거나 삭제</a:t>
            </a:r>
            <a:endParaRPr lang="en-NZ" sz="2800" spc="-51" dirty="0">
              <a:latin typeface="+mj-lt"/>
            </a:endParaRPr>
          </a:p>
        </p:txBody>
      </p:sp>
    </p:spTree>
    <p:extLst>
      <p:ext uri="{BB962C8B-B14F-4D97-AF65-F5344CB8AC3E}">
        <p14:creationId xmlns:p14="http://schemas.microsoft.com/office/powerpoint/2010/main" val="26762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9524" y="2379905"/>
            <a:ext cx="12201524" cy="2098190"/>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800" spc="-51" dirty="0">
                <a:solidFill>
                  <a:srgbClr val="000000"/>
                </a:solidFill>
                <a:latin typeface="Courier New" panose="02070309020205020404" pitchFamily="49" charset="0"/>
                <a:cs typeface="Courier New" panose="02070309020205020404" pitchFamily="49" charset="0"/>
              </a:rPr>
              <a:t>http://...blob.../pics/image.jpg?</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err="1">
                <a:solidFill>
                  <a:srgbClr val="000000"/>
                </a:solidFill>
                <a:latin typeface="Courier New" panose="02070309020205020404" pitchFamily="49" charset="0"/>
                <a:cs typeface="Courier New" panose="02070309020205020404" pitchFamily="49" charset="0"/>
              </a:rPr>
              <a:t>sr</a:t>
            </a:r>
            <a:r>
              <a:rPr lang="en-NZ" sz="2800" spc="-51" dirty="0">
                <a:solidFill>
                  <a:srgbClr val="000000"/>
                </a:solidFill>
                <a:latin typeface="Courier New" panose="02070309020205020404" pitchFamily="49" charset="0"/>
                <a:cs typeface="Courier New" panose="02070309020205020404" pitchFamily="49" charset="0"/>
              </a:rPr>
              <a:t>=</a:t>
            </a:r>
            <a:r>
              <a:rPr lang="en-NZ" sz="2800" spc="-51" dirty="0" err="1">
                <a:solidFill>
                  <a:srgbClr val="000000"/>
                </a:solidFill>
                <a:latin typeface="Courier New" panose="02070309020205020404" pitchFamily="49" charset="0"/>
                <a:cs typeface="Courier New" panose="02070309020205020404" pitchFamily="49" charset="0"/>
              </a:rPr>
              <a:t>c&amp;si</a:t>
            </a:r>
            <a:r>
              <a:rPr lang="en-NZ" sz="2800" spc="-51" dirty="0">
                <a:solidFill>
                  <a:srgbClr val="000000"/>
                </a:solidFill>
                <a:latin typeface="Courier New" panose="02070309020205020404" pitchFamily="49" charset="0"/>
                <a:cs typeface="Courier New" panose="02070309020205020404" pitchFamily="49" charset="0"/>
              </a:rPr>
              <a:t>=MyUploadPolicyForUserID12345</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&amp;sig=dD80ihBh5jfNpymO5Hg1IdiJIEvHcJpCMiCMnN%2fRnbI%3d</a:t>
            </a:r>
          </a:p>
        </p:txBody>
      </p:sp>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NZ" dirty="0"/>
              <a:t>Store Access </a:t>
            </a:r>
            <a:r>
              <a:rPr lang="ko-KR" altLang="en-US" dirty="0"/>
              <a:t>정책</a:t>
            </a:r>
            <a:br>
              <a:rPr lang="en-NZ" dirty="0"/>
            </a:br>
            <a:r>
              <a:rPr lang="ko-KR" altLang="en-US" sz="4400" dirty="0"/>
              <a:t>정책 기반</a:t>
            </a:r>
            <a:r>
              <a:rPr lang="en-NZ" sz="4400" dirty="0"/>
              <a:t> Signatures</a:t>
            </a:r>
          </a:p>
        </p:txBody>
      </p:sp>
    </p:spTree>
    <p:extLst>
      <p:ext uri="{BB962C8B-B14F-4D97-AF65-F5344CB8AC3E}">
        <p14:creationId xmlns:p14="http://schemas.microsoft.com/office/powerpoint/2010/main" val="2748756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Shared Access Signatures</a:t>
            </a:r>
          </a:p>
        </p:txBody>
      </p:sp>
    </p:spTree>
    <p:extLst>
      <p:ext uri="{BB962C8B-B14F-4D97-AF65-F5344CB8AC3E}">
        <p14:creationId xmlns:p14="http://schemas.microsoft.com/office/powerpoint/2010/main" val="876263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9525" y="0"/>
            <a:ext cx="12201525" cy="812800"/>
          </a:xfrm>
          <a:prstGeom prst="rect">
            <a:avLst/>
          </a:prstGeom>
        </p:spPr>
        <p:txBody>
          <a:bodyPr>
            <a:normAutofit fontScale="90000"/>
          </a:bodyPr>
          <a:lstStyle/>
          <a:p>
            <a:r>
              <a:rPr lang="en-US" dirty="0"/>
              <a:t>Azure </a:t>
            </a:r>
            <a:r>
              <a:rPr lang="ko-KR" altLang="en-US" dirty="0"/>
              <a:t>저장소 아키텍처</a:t>
            </a:r>
            <a:endParaRPr lang="en-US" dirty="0"/>
          </a:p>
        </p:txBody>
      </p:sp>
      <p:sp>
        <p:nvSpPr>
          <p:cNvPr id="20" name="TextBox 19"/>
          <p:cNvSpPr txBox="1"/>
          <p:nvPr/>
        </p:nvSpPr>
        <p:spPr>
          <a:xfrm>
            <a:off x="872295"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1" name="TextBox 30"/>
          <p:cNvSpPr txBox="1"/>
          <p:nvPr/>
        </p:nvSpPr>
        <p:spPr>
          <a:xfrm>
            <a:off x="3451600"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2" name="TextBox 31"/>
          <p:cNvSpPr txBox="1"/>
          <p:nvPr/>
        </p:nvSpPr>
        <p:spPr>
          <a:xfrm>
            <a:off x="6235923"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cxnSp>
        <p:nvCxnSpPr>
          <p:cNvPr id="14" name="Straight Arrow Connector 13"/>
          <p:cNvCxnSpPr>
            <a:stCxn id="7" idx="0"/>
            <a:endCxn id="20" idx="2"/>
          </p:cNvCxnSpPr>
          <p:nvPr/>
        </p:nvCxnSpPr>
        <p:spPr>
          <a:xfrm flipV="1">
            <a:off x="1594407" y="2170980"/>
            <a:ext cx="1"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9" idx="0"/>
            <a:endCxn id="32" idx="2"/>
          </p:cNvCxnSpPr>
          <p:nvPr/>
        </p:nvCxnSpPr>
        <p:spPr>
          <a:xfrm flipV="1">
            <a:off x="6958036" y="2170980"/>
            <a:ext cx="0"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0" idx="0"/>
            <a:endCxn id="31" idx="2"/>
          </p:cNvCxnSpPr>
          <p:nvPr/>
        </p:nvCxnSpPr>
        <p:spPr>
          <a:xfrm flipV="1">
            <a:off x="4173712" y="2170980"/>
            <a:ext cx="1"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bwMode="auto">
          <a:xfrm>
            <a:off x="361059" y="3507235"/>
            <a:ext cx="11469883" cy="71176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Massive Scale Out &amp; Auto Load Balancing Index Layer</a:t>
            </a:r>
          </a:p>
        </p:txBody>
      </p:sp>
      <p:sp>
        <p:nvSpPr>
          <p:cNvPr id="6" name="Rectangle 5"/>
          <p:cNvSpPr/>
          <p:nvPr/>
        </p:nvSpPr>
        <p:spPr bwMode="auto">
          <a:xfrm>
            <a:off x="361059" y="4291079"/>
            <a:ext cx="11469883" cy="77471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Distributed Replication Layer</a:t>
            </a:r>
          </a:p>
        </p:txBody>
      </p:sp>
      <p:sp>
        <p:nvSpPr>
          <p:cNvPr id="7" name="Rectangle 6"/>
          <p:cNvSpPr/>
          <p:nvPr/>
        </p:nvSpPr>
        <p:spPr bwMode="auto">
          <a:xfrm>
            <a:off x="361059" y="2755918"/>
            <a:ext cx="2466696"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Blob Head</a:t>
            </a:r>
          </a:p>
        </p:txBody>
      </p:sp>
      <p:sp>
        <p:nvSpPr>
          <p:cNvPr id="9" name="Rectangle 8"/>
          <p:cNvSpPr/>
          <p:nvPr/>
        </p:nvSpPr>
        <p:spPr bwMode="auto">
          <a:xfrm>
            <a:off x="5519669" y="2755918"/>
            <a:ext cx="2876733"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Queue Head</a:t>
            </a:r>
          </a:p>
        </p:txBody>
      </p:sp>
      <p:sp>
        <p:nvSpPr>
          <p:cNvPr id="10" name="Rectangle 9"/>
          <p:cNvSpPr/>
          <p:nvPr/>
        </p:nvSpPr>
        <p:spPr bwMode="auto">
          <a:xfrm>
            <a:off x="2904615" y="2755918"/>
            <a:ext cx="2538194"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Table Head</a:t>
            </a:r>
          </a:p>
        </p:txBody>
      </p:sp>
      <p:grpSp>
        <p:nvGrpSpPr>
          <p:cNvPr id="170" name="Group 169"/>
          <p:cNvGrpSpPr/>
          <p:nvPr/>
        </p:nvGrpSpPr>
        <p:grpSpPr>
          <a:xfrm>
            <a:off x="8473262" y="1792211"/>
            <a:ext cx="3357680" cy="1642948"/>
            <a:chOff x="8473262" y="1792211"/>
            <a:chExt cx="3357680" cy="1642948"/>
          </a:xfrm>
        </p:grpSpPr>
        <p:sp>
          <p:nvSpPr>
            <p:cNvPr id="11" name="Rectangle 10"/>
            <p:cNvSpPr/>
            <p:nvPr/>
          </p:nvSpPr>
          <p:spPr bwMode="auto">
            <a:xfrm>
              <a:off x="8473262" y="2755918"/>
              <a:ext cx="3357680"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File Share Head</a:t>
              </a:r>
            </a:p>
          </p:txBody>
        </p:sp>
        <p:sp>
          <p:nvSpPr>
            <p:cNvPr id="33" name="TextBox 32"/>
            <p:cNvSpPr txBox="1"/>
            <p:nvPr/>
          </p:nvSpPr>
          <p:spPr>
            <a:xfrm>
              <a:off x="8707352" y="1793574"/>
              <a:ext cx="1444226"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4" name="TextBox 33"/>
            <p:cNvSpPr txBox="1"/>
            <p:nvPr/>
          </p:nvSpPr>
          <p:spPr>
            <a:xfrm>
              <a:off x="10275526" y="1792211"/>
              <a:ext cx="1321326" cy="381494"/>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SMB</a:t>
              </a:r>
            </a:p>
          </p:txBody>
        </p:sp>
        <p:cxnSp>
          <p:nvCxnSpPr>
            <p:cNvPr id="29" name="Straight Arrow Connector 28"/>
            <p:cNvCxnSpPr>
              <a:stCxn id="11" idx="0"/>
              <a:endCxn id="33" idx="2"/>
            </p:cNvCxnSpPr>
            <p:nvPr/>
          </p:nvCxnSpPr>
          <p:spPr>
            <a:xfrm flipH="1" flipV="1">
              <a:off x="9429465" y="2172343"/>
              <a:ext cx="722637" cy="583575"/>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1" idx="0"/>
              <a:endCxn id="34" idx="2"/>
            </p:cNvCxnSpPr>
            <p:nvPr/>
          </p:nvCxnSpPr>
          <p:spPr>
            <a:xfrm flipV="1">
              <a:off x="10152102" y="2173705"/>
              <a:ext cx="784087" cy="582213"/>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sp>
        <p:nvSpPr>
          <p:cNvPr id="21" name="Rectangle 20"/>
          <p:cNvSpPr/>
          <p:nvPr/>
        </p:nvSpPr>
        <p:spPr>
          <a:xfrm>
            <a:off x="348096" y="3435159"/>
            <a:ext cx="11482845" cy="783844"/>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25756" y="1792211"/>
            <a:ext cx="8070646" cy="1642948"/>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361059" y="4291079"/>
            <a:ext cx="11469882" cy="774710"/>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42217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xit" presetSubtype="0" fill="hold" grpId="0" nodeType="withEffect">
                                  <p:stCondLst>
                                    <p:cond delay="0"/>
                                  </p:stCondLst>
                                  <p:childTnLst>
                                    <p:animEffect transition="out" filter="fade">
                                      <p:cBhvr>
                                        <p:cTn id="9" dur="500"/>
                                        <p:tgtEl>
                                          <p:spTgt spid="21"/>
                                        </p:tgtEl>
                                      </p:cBhvr>
                                    </p:animEffect>
                                    <p:set>
                                      <p:cBhvr>
                                        <p:cTn id="10" dur="1" fill="hold">
                                          <p:stCondLst>
                                            <p:cond delay="499"/>
                                          </p:stCondLst>
                                        </p:cTn>
                                        <p:tgtEl>
                                          <p:spTgt spid="2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xit" presetSubtype="0" fill="hold" grpId="0" nodeType="withEffect">
                                  <p:stCondLst>
                                    <p:cond delay="0"/>
                                  </p:stCondLst>
                                  <p:childTnLst>
                                    <p:animEffect transition="out" filter="fade">
                                      <p:cBhvr>
                                        <p:cTn id="17" dur="500"/>
                                        <p:tgtEl>
                                          <p:spTgt spid="24"/>
                                        </p:tgtEl>
                                      </p:cBhvr>
                                    </p:animEffect>
                                    <p:set>
                                      <p:cBhvr>
                                        <p:cTn id="18" dur="1" fill="hold">
                                          <p:stCondLst>
                                            <p:cond delay="499"/>
                                          </p:stCondLst>
                                        </p:cTn>
                                        <p:tgtEl>
                                          <p:spTgt spid="24"/>
                                        </p:tgtEl>
                                        <p:attrNameLst>
                                          <p:attrName>style.visibility</p:attrName>
                                        </p:attrNameLst>
                                      </p:cBhvr>
                                      <p:to>
                                        <p:strVal val="hidden"/>
                                      </p:to>
                                    </p:set>
                                  </p:childTnLst>
                                </p:cTn>
                              </p:par>
                              <p:par>
                                <p:cTn id="19" presetID="10" presetClass="entr" presetSubtype="0" fill="hold" grpId="1"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170"/>
                                        </p:tgtEl>
                                        <p:attrNameLst>
                                          <p:attrName>style.visibility</p:attrName>
                                        </p:attrNameLst>
                                      </p:cBhvr>
                                      <p:to>
                                        <p:strVal val="visible"/>
                                      </p:to>
                                    </p:set>
                                    <p:anim calcmode="lin" valueType="num">
                                      <p:cBhvr additive="base">
                                        <p:cTn id="26" dur="500" fill="hold"/>
                                        <p:tgtEl>
                                          <p:spTgt spid="170"/>
                                        </p:tgtEl>
                                        <p:attrNameLst>
                                          <p:attrName>ppt_x</p:attrName>
                                        </p:attrNameLst>
                                      </p:cBhvr>
                                      <p:tavLst>
                                        <p:tav tm="0">
                                          <p:val>
                                            <p:strVal val="1+#ppt_w/2"/>
                                          </p:val>
                                        </p:tav>
                                        <p:tav tm="100000">
                                          <p:val>
                                            <p:strVal val="#ppt_x"/>
                                          </p:val>
                                        </p:tav>
                                      </p:tavLst>
                                    </p:anim>
                                    <p:anim calcmode="lin" valueType="num">
                                      <p:cBhvr additive="base">
                                        <p:cTn id="27" dur="500" fill="hold"/>
                                        <p:tgtEl>
                                          <p:spTgt spid="170"/>
                                        </p:tgtEl>
                                        <p:attrNameLst>
                                          <p:attrName>ppt_y</p:attrName>
                                        </p:attrNameLst>
                                      </p:cBhvr>
                                      <p:tavLst>
                                        <p:tav tm="0">
                                          <p:val>
                                            <p:strVal val="#ppt_y"/>
                                          </p:val>
                                        </p:tav>
                                        <p:tav tm="100000">
                                          <p:val>
                                            <p:strVal val="#ppt_y"/>
                                          </p:val>
                                        </p:tav>
                                      </p:tavLst>
                                    </p:anim>
                                  </p:childTnLst>
                                </p:cTn>
                              </p:par>
                              <p:par>
                                <p:cTn id="28" presetID="10" presetClass="entr" presetSubtype="0" fill="hold" grpId="3"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23"/>
                                        </p:tgtEl>
                                      </p:cBhvr>
                                    </p:animEffect>
                                    <p:set>
                                      <p:cBhvr>
                                        <p:cTn id="35" dur="1" fill="hold">
                                          <p:stCondLst>
                                            <p:cond delay="499"/>
                                          </p:stCondLst>
                                        </p:cTn>
                                        <p:tgtEl>
                                          <p:spTgt spid="23"/>
                                        </p:tgtEl>
                                        <p:attrNameLst>
                                          <p:attrName>style.visibility</p:attrName>
                                        </p:attrNameLst>
                                      </p:cBhvr>
                                      <p:to>
                                        <p:strVal val="hidden"/>
                                      </p:to>
                                    </p:set>
                                  </p:childTnLst>
                                </p:cTn>
                              </p:par>
                              <p:par>
                                <p:cTn id="36" presetID="10" presetClass="exit" presetSubtype="0" fill="hold" grpId="2" nodeType="withEffect">
                                  <p:stCondLst>
                                    <p:cond delay="0"/>
                                  </p:stCondLst>
                                  <p:childTnLst>
                                    <p:animEffect transition="out" filter="fade">
                                      <p:cBhvr>
                                        <p:cTn id="37" dur="500"/>
                                        <p:tgtEl>
                                          <p:spTgt spid="21"/>
                                        </p:tgtEl>
                                      </p:cBhvr>
                                    </p:animEffect>
                                    <p:set>
                                      <p:cBhvr>
                                        <p:cTn id="38" dur="1" fill="hold">
                                          <p:stCondLst>
                                            <p:cond delay="499"/>
                                          </p:stCondLst>
                                        </p:cTn>
                                        <p:tgtEl>
                                          <p:spTgt spid="21"/>
                                        </p:tgtEl>
                                        <p:attrNameLst>
                                          <p:attrName>style.visibility</p:attrName>
                                        </p:attrNameLst>
                                      </p:cBhvr>
                                      <p:to>
                                        <p:strVal val="hidden"/>
                                      </p:to>
                                    </p:set>
                                  </p:childTnLst>
                                </p:cTn>
                              </p:par>
                              <p:par>
                                <p:cTn id="39" presetID="10" presetClass="exit" presetSubtype="0" fill="hold" grpId="2" nodeType="withEffect">
                                  <p:stCondLst>
                                    <p:cond delay="0"/>
                                  </p:stCondLst>
                                  <p:childTnLst>
                                    <p:animEffect transition="out" filter="fade">
                                      <p:cBhvr>
                                        <p:cTn id="40" dur="500"/>
                                        <p:tgtEl>
                                          <p:spTgt spid="24"/>
                                        </p:tgtEl>
                                      </p:cBhvr>
                                    </p:animEffect>
                                    <p:set>
                                      <p:cBhvr>
                                        <p:cTn id="41"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1" grpId="1" animBg="1"/>
      <p:bldP spid="21" grpId="2" animBg="1"/>
      <p:bldP spid="23" grpId="0" animBg="1"/>
      <p:bldP spid="23" grpId="1" animBg="1"/>
      <p:bldP spid="24" grpId="0" animBg="1"/>
      <p:bldP spid="24" grpId="1" animBg="1"/>
      <p:bldP spid="24" grpId="2" animBg="1"/>
      <p:bldP spid="24" grpId="3"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Files</a:t>
            </a:r>
          </a:p>
        </p:txBody>
      </p:sp>
    </p:spTree>
    <p:extLst>
      <p:ext uri="{BB962C8B-B14F-4D97-AF65-F5344CB8AC3E}">
        <p14:creationId xmlns:p14="http://schemas.microsoft.com/office/powerpoint/2010/main" val="2841152272"/>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82241" y="381093"/>
            <a:ext cx="1627518" cy="1409102"/>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Files</a:t>
            </a:r>
          </a:p>
        </p:txBody>
      </p:sp>
    </p:spTree>
    <p:extLst>
      <p:ext uri="{BB962C8B-B14F-4D97-AF65-F5344CB8AC3E}">
        <p14:creationId xmlns:p14="http://schemas.microsoft.com/office/powerpoint/2010/main" val="4009810288"/>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Title 2" hidden="1"/>
          <p:cNvSpPr txBox="1">
            <a:spLocks/>
          </p:cNvSpPr>
          <p:nvPr/>
        </p:nvSpPr>
        <p:spPr>
          <a:xfrm>
            <a:off x="0" y="0"/>
            <a:ext cx="12201525"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endParaRPr lang="en-US" dirty="0"/>
          </a:p>
        </p:txBody>
      </p:sp>
      <p:sp>
        <p:nvSpPr>
          <p:cNvPr id="3" name="Title 2"/>
          <p:cNvSpPr>
            <a:spLocks noGrp="1"/>
          </p:cNvSpPr>
          <p:nvPr>
            <p:ph type="title"/>
          </p:nvPr>
        </p:nvSpPr>
        <p:spPr/>
        <p:txBody>
          <a:bodyPr/>
          <a:lstStyle/>
          <a:p>
            <a:r>
              <a:rPr lang="en-US" dirty="0"/>
              <a:t>Azure Files – Customer Quotes</a:t>
            </a:r>
            <a:br>
              <a:rPr lang="en-US" dirty="0"/>
            </a:br>
            <a:endParaRPr lang="en-US" dirty="0"/>
          </a:p>
        </p:txBody>
      </p:sp>
      <p:sp>
        <p:nvSpPr>
          <p:cNvPr id="4" name="Content Placeholder 3"/>
          <p:cNvSpPr>
            <a:spLocks noGrp="1"/>
          </p:cNvSpPr>
          <p:nvPr>
            <p:ph sz="quarter" idx="10"/>
          </p:nvPr>
        </p:nvSpPr>
        <p:spPr/>
        <p:txBody>
          <a:bodyPr/>
          <a:lstStyle/>
          <a:p>
            <a:pPr marL="252000" indent="0">
              <a:buNone/>
            </a:pPr>
            <a:r>
              <a:rPr lang="en-US" sz="3200" dirty="0">
                <a:solidFill>
                  <a:srgbClr val="0088EE"/>
                </a:solidFill>
              </a:rPr>
              <a:t>“I wish I could go to storage and provision a cloud drive, giving it a namespace, and that drive would then be UNC-addressable by the OSes.”</a:t>
            </a:r>
          </a:p>
          <a:p>
            <a:pPr marL="252000" indent="0">
              <a:buNone/>
            </a:pPr>
            <a:r>
              <a:rPr lang="en-US" sz="3200" dirty="0">
                <a:solidFill>
                  <a:srgbClr val="0088EE"/>
                </a:solidFill>
              </a:rPr>
              <a:t>“I need two VM's running with a shared drive. One will write to the drive, the other will read [it].”</a:t>
            </a:r>
          </a:p>
          <a:p>
            <a:pPr marL="252000" indent="0">
              <a:buNone/>
            </a:pPr>
            <a:r>
              <a:rPr lang="en-US" sz="3200" dirty="0">
                <a:solidFill>
                  <a:srgbClr val="0088EE"/>
                </a:solidFill>
              </a:rPr>
              <a:t>“Hi, I have two VM's in Microsoft Azure. All I want to do is set up a file share between them. Is this possible?”</a:t>
            </a:r>
          </a:p>
          <a:p>
            <a:pPr marL="252000" indent="0">
              <a:buNone/>
            </a:pPr>
            <a:r>
              <a:rPr lang="en-US" sz="3200" dirty="0">
                <a:solidFill>
                  <a:srgbClr val="0088EE"/>
                </a:solidFill>
              </a:rPr>
              <a:t>“Is it possible to share a secondary disk between different VM instances?”</a:t>
            </a:r>
          </a:p>
        </p:txBody>
      </p:sp>
    </p:spTree>
    <p:extLst>
      <p:ext uri="{BB962C8B-B14F-4D97-AF65-F5344CB8AC3E}">
        <p14:creationId xmlns:p14="http://schemas.microsoft.com/office/powerpoint/2010/main" val="36704740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4">
                                            <p:txEl>
                                              <p:pRg st="0" end="0"/>
                                            </p:txEl>
                                          </p:spTgt>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4">
                                            <p:txEl>
                                              <p:pRg st="0" end="0"/>
                                            </p:txEl>
                                          </p:spTgt>
                                        </p:tgtEl>
                                        <p:attrNameLst>
                                          <p:attrName>style.color</p:attrName>
                                        </p:attrNameLst>
                                      </p:cBhvr>
                                      <p:to>
                                        <a:srgbClr val="0088EE"/>
                                      </p:to>
                                    </p:animClr>
                                  </p:childTnLst>
                                </p:cTn>
                              </p:par>
                              <p:par>
                                <p:cTn id="11" presetID="3" presetClass="emph" presetSubtype="2" fill="hold" nodeType="withEffect">
                                  <p:stCondLst>
                                    <p:cond delay="250"/>
                                  </p:stCondLst>
                                  <p:childTnLst>
                                    <p:animClr clrSpc="rgb" dir="cw">
                                      <p:cBhvr override="childStyle">
                                        <p:cTn id="12" dur="500" fill="hold"/>
                                        <p:tgtEl>
                                          <p:spTgt spid="4">
                                            <p:txEl>
                                              <p:pRg st="1" end="1"/>
                                            </p:txEl>
                                          </p:spTgt>
                                        </p:tgtEl>
                                        <p:attrNameLst>
                                          <p:attrName>style.color</p:attrName>
                                        </p:attrNameLst>
                                      </p:cBhvr>
                                      <p:to>
                                        <a:srgbClr val="FFFFFF"/>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4">
                                            <p:txEl>
                                              <p:pRg st="1" end="1"/>
                                            </p:txEl>
                                          </p:spTgt>
                                        </p:tgtEl>
                                        <p:attrNameLst>
                                          <p:attrName>style.color</p:attrName>
                                        </p:attrNameLst>
                                      </p:cBhvr>
                                      <p:to>
                                        <a:srgbClr val="0088EE"/>
                                      </p:to>
                                    </p:animClr>
                                  </p:childTnLst>
                                </p:cTn>
                              </p:par>
                              <p:par>
                                <p:cTn id="17" presetID="3" presetClass="emph" presetSubtype="2" fill="hold" nodeType="withEffect">
                                  <p:stCondLst>
                                    <p:cond delay="250"/>
                                  </p:stCondLst>
                                  <p:childTnLst>
                                    <p:animClr clrSpc="rgb" dir="cw">
                                      <p:cBhvr override="childStyle">
                                        <p:cTn id="18" dur="500" fill="hold"/>
                                        <p:tgtEl>
                                          <p:spTgt spid="4">
                                            <p:txEl>
                                              <p:pRg st="2" end="2"/>
                                            </p:txEl>
                                          </p:spTgt>
                                        </p:tgtEl>
                                        <p:attrNameLst>
                                          <p:attrName>style.color</p:attrName>
                                        </p:attrNameLst>
                                      </p:cBhvr>
                                      <p:to>
                                        <a:srgbClr val="FFFFFF"/>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4">
                                            <p:txEl>
                                              <p:pRg st="2" end="2"/>
                                            </p:txEl>
                                          </p:spTgt>
                                        </p:tgtEl>
                                        <p:attrNameLst>
                                          <p:attrName>style.color</p:attrName>
                                        </p:attrNameLst>
                                      </p:cBhvr>
                                      <p:to>
                                        <a:srgbClr val="0088EE"/>
                                      </p:to>
                                    </p:animClr>
                                  </p:childTnLst>
                                </p:cTn>
                              </p:par>
                              <p:par>
                                <p:cTn id="23" presetID="3" presetClass="emph" presetSubtype="2" fill="hold" nodeType="withEffect">
                                  <p:stCondLst>
                                    <p:cond delay="250"/>
                                  </p:stCondLst>
                                  <p:childTnLst>
                                    <p:animClr clrSpc="rgb" dir="cw">
                                      <p:cBhvr override="childStyle">
                                        <p:cTn id="24" dur="500" fill="hold"/>
                                        <p:tgtEl>
                                          <p:spTgt spid="4">
                                            <p:txEl>
                                              <p:pRg st="3" end="3"/>
                                            </p:txEl>
                                          </p:spTgt>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lstStyle/>
          <a:p>
            <a:r>
              <a:rPr lang="en-US" sz="3600" dirty="0">
                <a:solidFill>
                  <a:srgbClr val="000000"/>
                </a:solidFill>
              </a:rPr>
              <a:t>Sharing Files – </a:t>
            </a:r>
            <a:r>
              <a:rPr lang="ko-KR" altLang="en-US" sz="3600" dirty="0">
                <a:solidFill>
                  <a:srgbClr val="000000"/>
                </a:solidFill>
              </a:rPr>
              <a:t>예전 방식</a:t>
            </a:r>
            <a:endParaRPr lang="en-US" sz="3600" dirty="0">
              <a:solidFill>
                <a:srgbClr val="000000"/>
              </a:solidFill>
            </a:endParaRPr>
          </a:p>
        </p:txBody>
      </p:sp>
      <p:sp>
        <p:nvSpPr>
          <p:cNvPr id="2" name="Text Placeholder 1"/>
          <p:cNvSpPr>
            <a:spLocks noGrp="1"/>
          </p:cNvSpPr>
          <p:nvPr>
            <p:ph sz="quarter" idx="10"/>
          </p:nvPr>
        </p:nvSpPr>
        <p:spPr>
          <a:prstGeom prst="rect">
            <a:avLst/>
          </a:prstGeom>
        </p:spPr>
        <p:txBody>
          <a:bodyPr>
            <a:noAutofit/>
          </a:bodyPr>
          <a:lstStyle/>
          <a:p>
            <a:pPr marL="0" indent="0" algn="l">
              <a:lnSpc>
                <a:spcPct val="150000"/>
              </a:lnSpc>
              <a:spcBef>
                <a:spcPts val="600"/>
              </a:spcBef>
              <a:buNone/>
            </a:pPr>
            <a:r>
              <a:rPr lang="en-US" sz="2400" dirty="0"/>
              <a:t>Setup an </a:t>
            </a:r>
            <a:r>
              <a:rPr lang="en-US" sz="2400" dirty="0" err="1"/>
              <a:t>IaaS</a:t>
            </a:r>
            <a:r>
              <a:rPr lang="en-US" sz="2400" dirty="0"/>
              <a:t> VM to host a File Share backed by an </a:t>
            </a:r>
            <a:r>
              <a:rPr lang="en-US" sz="2400" dirty="0" err="1"/>
              <a:t>IaaS</a:t>
            </a:r>
            <a:r>
              <a:rPr lang="en-US" sz="2400" dirty="0"/>
              <a:t> Disk</a:t>
            </a:r>
          </a:p>
          <a:p>
            <a:pPr marL="0" indent="0" algn="l">
              <a:lnSpc>
                <a:spcPct val="150000"/>
              </a:lnSpc>
              <a:spcBef>
                <a:spcPts val="600"/>
              </a:spcBef>
              <a:buNone/>
            </a:pPr>
            <a:r>
              <a:rPr lang="en-US" sz="2400" dirty="0"/>
              <a:t>Write code to find the </a:t>
            </a:r>
            <a:r>
              <a:rPr lang="en-US" sz="2400" dirty="0" err="1"/>
              <a:t>IaaS</a:t>
            </a:r>
            <a:r>
              <a:rPr lang="en-US" sz="2400" dirty="0"/>
              <a:t> File Share from the rest of the VMs in your service.</a:t>
            </a:r>
          </a:p>
          <a:p>
            <a:pPr marL="0" indent="0" algn="l">
              <a:lnSpc>
                <a:spcPct val="150000"/>
              </a:lnSpc>
              <a:spcBef>
                <a:spcPts val="600"/>
              </a:spcBef>
              <a:buNone/>
            </a:pPr>
            <a:r>
              <a:rPr lang="en-US" sz="2400" dirty="0"/>
              <a:t>Write some code to provide high availability </a:t>
            </a:r>
          </a:p>
          <a:p>
            <a:pPr marL="15502" indent="0">
              <a:lnSpc>
                <a:spcPct val="150000"/>
              </a:lnSpc>
              <a:spcBef>
                <a:spcPts val="600"/>
              </a:spcBef>
              <a:buNone/>
            </a:pPr>
            <a:r>
              <a:rPr lang="en-US" sz="2400" dirty="0"/>
              <a:t>Handle host upgrades, node failures</a:t>
            </a:r>
          </a:p>
          <a:p>
            <a:pPr marL="0" indent="0" algn="l">
              <a:lnSpc>
                <a:spcPct val="150000"/>
              </a:lnSpc>
              <a:spcBef>
                <a:spcPts val="600"/>
              </a:spcBef>
              <a:buNone/>
            </a:pPr>
            <a:r>
              <a:rPr lang="en-US" sz="2400" dirty="0"/>
              <a:t>You can only access the File Share from other VMs</a:t>
            </a:r>
          </a:p>
        </p:txBody>
      </p:sp>
      <p:grpSp>
        <p:nvGrpSpPr>
          <p:cNvPr id="8" name="Group 7"/>
          <p:cNvGrpSpPr/>
          <p:nvPr/>
        </p:nvGrpSpPr>
        <p:grpSpPr>
          <a:xfrm>
            <a:off x="3286260" y="1794737"/>
            <a:ext cx="8533032" cy="1728132"/>
            <a:chOff x="1829484" y="5092118"/>
            <a:chExt cx="8533032" cy="1728132"/>
          </a:xfrm>
        </p:grpSpPr>
        <p:cxnSp>
          <p:nvCxnSpPr>
            <p:cNvPr id="9" name="Straight Arrow Connector 8"/>
            <p:cNvCxnSpPr>
              <a:stCxn id="4" idx="2"/>
              <a:endCxn id="21" idx="0"/>
            </p:cNvCxnSpPr>
            <p:nvPr/>
          </p:nvCxnSpPr>
          <p:spPr>
            <a:xfrm>
              <a:off x="2332662" y="5774588"/>
              <a:ext cx="2001487"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5" idx="2"/>
              <a:endCxn id="21" idx="0"/>
            </p:cNvCxnSpPr>
            <p:nvPr/>
          </p:nvCxnSpPr>
          <p:spPr>
            <a:xfrm>
              <a:off x="3666987" y="5774588"/>
              <a:ext cx="667162"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2"/>
              <a:endCxn id="21" idx="0"/>
            </p:cNvCxnSpPr>
            <p:nvPr/>
          </p:nvCxnSpPr>
          <p:spPr>
            <a:xfrm flipH="1">
              <a:off x="4334149" y="5774588"/>
              <a:ext cx="667163"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7" idx="2"/>
              <a:endCxn id="21" idx="0"/>
            </p:cNvCxnSpPr>
            <p:nvPr/>
          </p:nvCxnSpPr>
          <p:spPr>
            <a:xfrm flipH="1">
              <a:off x="4334149" y="5774588"/>
              <a:ext cx="2001489"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63" name="Group 62"/>
            <p:cNvGrpSpPr/>
            <p:nvPr/>
          </p:nvGrpSpPr>
          <p:grpSpPr>
            <a:xfrm>
              <a:off x="1829484" y="5092118"/>
              <a:ext cx="8533032" cy="1728132"/>
              <a:chOff x="3161221" y="4890782"/>
              <a:chExt cx="8533032" cy="1728132"/>
            </a:xfrm>
          </p:grpSpPr>
          <p:grpSp>
            <p:nvGrpSpPr>
              <p:cNvPr id="58" name="Group 57"/>
              <p:cNvGrpSpPr/>
              <p:nvPr/>
            </p:nvGrpSpPr>
            <p:grpSpPr>
              <a:xfrm>
                <a:off x="3161221" y="4890782"/>
                <a:ext cx="5009331" cy="682470"/>
                <a:chOff x="3287056" y="4798503"/>
                <a:chExt cx="5009331" cy="682470"/>
              </a:xfrm>
            </p:grpSpPr>
            <p:sp>
              <p:nvSpPr>
                <p:cNvPr id="4" name="Flowchart: Process 3"/>
                <p:cNvSpPr/>
                <p:nvPr/>
              </p:nvSpPr>
              <p:spPr bwMode="auto">
                <a:xfrm>
                  <a:off x="3287056"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5" name="Flowchart: Process 4"/>
                <p:cNvSpPr/>
                <p:nvPr/>
              </p:nvSpPr>
              <p:spPr bwMode="auto">
                <a:xfrm>
                  <a:off x="4621381"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6" name="Flowchart: Process 5"/>
                <p:cNvSpPr/>
                <p:nvPr/>
              </p:nvSpPr>
              <p:spPr bwMode="auto">
                <a:xfrm>
                  <a:off x="5955706"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7" name="Flowchart: Process 6"/>
                <p:cNvSpPr/>
                <p:nvPr/>
              </p:nvSpPr>
              <p:spPr bwMode="auto">
                <a:xfrm>
                  <a:off x="7290032"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grpSp>
          <p:sp>
            <p:nvSpPr>
              <p:cNvPr id="21" name="Flowchart: Process 20"/>
              <p:cNvSpPr/>
              <p:nvPr/>
            </p:nvSpPr>
            <p:spPr bwMode="auto">
              <a:xfrm>
                <a:off x="4248308" y="5821959"/>
                <a:ext cx="2835156" cy="796955"/>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(Sharing </a:t>
                </a: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Disk)</a:t>
                </a:r>
              </a:p>
            </p:txBody>
          </p:sp>
          <p:sp>
            <p:nvSpPr>
              <p:cNvPr id="22" name="Flowchart: Process 21"/>
              <p:cNvSpPr/>
              <p:nvPr/>
            </p:nvSpPr>
            <p:spPr bwMode="auto">
              <a:xfrm>
                <a:off x="7604943" y="5821959"/>
                <a:ext cx="4089310" cy="796955"/>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Backup </a:t>
                </a: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VMs </a:t>
                </a:r>
                <a:br>
                  <a:rPr lang="en-US" sz="2353" dirty="0">
                    <a:gradFill>
                      <a:gsLst>
                        <a:gs pos="0">
                          <a:srgbClr val="FFFFFF"/>
                        </a:gs>
                        <a:gs pos="100000">
                          <a:srgbClr val="FFFFFF"/>
                        </a:gs>
                      </a:gsLst>
                      <a:lin ang="5400000" scaled="0"/>
                    </a:gradFill>
                    <a:latin typeface="+mj-lt"/>
                    <a:ea typeface="Segoe UI" pitchFamily="34" charset="0"/>
                    <a:cs typeface="Segoe UI" pitchFamily="34" charset="0"/>
                  </a:rPr>
                </a:br>
                <a:r>
                  <a:rPr lang="en-US" sz="2353" dirty="0">
                    <a:gradFill>
                      <a:gsLst>
                        <a:gs pos="0">
                          <a:srgbClr val="FFFFFF"/>
                        </a:gs>
                        <a:gs pos="100000">
                          <a:srgbClr val="FFFFFF"/>
                        </a:gs>
                      </a:gsLst>
                      <a:lin ang="5400000" scaled="0"/>
                    </a:gradFill>
                    <a:latin typeface="+mj-lt"/>
                    <a:ea typeface="Segoe UI" pitchFamily="34" charset="0"/>
                    <a:cs typeface="Segoe UI" pitchFamily="34" charset="0"/>
                  </a:rPr>
                  <a:t>(Mount/Share after failover)</a:t>
                </a:r>
              </a:p>
            </p:txBody>
          </p:sp>
        </p:grpSp>
      </p:grpSp>
    </p:spTree>
    <p:extLst>
      <p:ext uri="{BB962C8B-B14F-4D97-AF65-F5344CB8AC3E}">
        <p14:creationId xmlns:p14="http://schemas.microsoft.com/office/powerpoint/2010/main" val="33761891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xEl>
                                              <p:pRg st="0" end="0"/>
                                            </p:txEl>
                                          </p:spTgt>
                                        </p:tgtEl>
                                      </p:cBhvr>
                                    </p:animEffect>
                                    <p:set>
                                      <p:cBhvr>
                                        <p:cTn id="7" dur="1" fill="hold">
                                          <p:stCondLst>
                                            <p:cond delay="499"/>
                                          </p:stCondLst>
                                        </p:cTn>
                                        <p:tgtEl>
                                          <p:spTgt spid="2">
                                            <p:txEl>
                                              <p:pRg st="0" end="0"/>
                                            </p:txEl>
                                          </p:spTgt>
                                        </p:tgtEl>
                                        <p:attrNameLst>
                                          <p:attrName>style.visibility</p:attrName>
                                        </p:attrNameLst>
                                      </p:cBhvr>
                                      <p:to>
                                        <p:strVal val="hidden"/>
                                      </p:to>
                                    </p:set>
                                  </p:childTnLst>
                                </p:cTn>
                              </p:par>
                              <p:par>
                                <p:cTn id="8" presetID="10" presetClass="exit" presetSubtype="0" fill="hold" grpId="0" nodeType="withEffect">
                                  <p:stCondLst>
                                    <p:cond delay="500"/>
                                  </p:stCondLst>
                                  <p:childTnLst>
                                    <p:animEffect transition="out" filter="fade">
                                      <p:cBhvr>
                                        <p:cTn id="9" dur="500"/>
                                        <p:tgtEl>
                                          <p:spTgt spid="2">
                                            <p:txEl>
                                              <p:pRg st="1" end="1"/>
                                            </p:txEl>
                                          </p:spTgt>
                                        </p:tgtEl>
                                      </p:cBhvr>
                                    </p:animEffect>
                                    <p:set>
                                      <p:cBhvr>
                                        <p:cTn id="10" dur="1" fill="hold">
                                          <p:stCondLst>
                                            <p:cond delay="499"/>
                                          </p:stCondLst>
                                        </p:cTn>
                                        <p:tgtEl>
                                          <p:spTgt spid="2">
                                            <p:txEl>
                                              <p:pRg st="1" end="1"/>
                                            </p:txEl>
                                          </p:spTgt>
                                        </p:tgtEl>
                                        <p:attrNameLst>
                                          <p:attrName>style.visibility</p:attrName>
                                        </p:attrNameLst>
                                      </p:cBhvr>
                                      <p:to>
                                        <p:strVal val="hidden"/>
                                      </p:to>
                                    </p:set>
                                  </p:childTnLst>
                                </p:cTn>
                              </p:par>
                              <p:par>
                                <p:cTn id="11" presetID="10" presetClass="exit" presetSubtype="0" fill="hold" grpId="0" nodeType="withEffect">
                                  <p:stCondLst>
                                    <p:cond delay="1000"/>
                                  </p:stCondLst>
                                  <p:childTnLst>
                                    <p:animEffect transition="out" filter="fade">
                                      <p:cBhvr>
                                        <p:cTn id="12" dur="500"/>
                                        <p:tgtEl>
                                          <p:spTgt spid="2">
                                            <p:txEl>
                                              <p:pRg st="2" end="2"/>
                                            </p:txEl>
                                          </p:spTgt>
                                        </p:tgtEl>
                                      </p:cBhvr>
                                    </p:animEffect>
                                    <p:set>
                                      <p:cBhvr>
                                        <p:cTn id="13" dur="1" fill="hold">
                                          <p:stCondLst>
                                            <p:cond delay="499"/>
                                          </p:stCondLst>
                                        </p:cTn>
                                        <p:tgtEl>
                                          <p:spTgt spid="2">
                                            <p:txEl>
                                              <p:pRg st="2" end="2"/>
                                            </p:txEl>
                                          </p:spTgt>
                                        </p:tgtEl>
                                        <p:attrNameLst>
                                          <p:attrName>style.visibility</p:attrName>
                                        </p:attrNameLst>
                                      </p:cBhvr>
                                      <p:to>
                                        <p:strVal val="hidden"/>
                                      </p:to>
                                    </p:set>
                                  </p:childTnLst>
                                </p:cTn>
                              </p:par>
                              <p:par>
                                <p:cTn id="14" presetID="10" presetClass="exit" presetSubtype="0" fill="hold" grpId="0" nodeType="withEffect">
                                  <p:stCondLst>
                                    <p:cond delay="1500"/>
                                  </p:stCondLst>
                                  <p:childTnLst>
                                    <p:animEffect transition="out" filter="fade">
                                      <p:cBhvr>
                                        <p:cTn id="15" dur="500"/>
                                        <p:tgtEl>
                                          <p:spTgt spid="2">
                                            <p:txEl>
                                              <p:pRg st="3" end="3"/>
                                            </p:txEl>
                                          </p:spTgt>
                                        </p:tgtEl>
                                      </p:cBhvr>
                                    </p:animEffect>
                                    <p:set>
                                      <p:cBhvr>
                                        <p:cTn id="16" dur="1" fill="hold">
                                          <p:stCondLst>
                                            <p:cond delay="499"/>
                                          </p:stCondLst>
                                        </p:cTn>
                                        <p:tgtEl>
                                          <p:spTgt spid="2">
                                            <p:txEl>
                                              <p:pRg st="3" end="3"/>
                                            </p:txEl>
                                          </p:spTgt>
                                        </p:tgtEl>
                                        <p:attrNameLst>
                                          <p:attrName>style.visibility</p:attrName>
                                        </p:attrNameLst>
                                      </p:cBhvr>
                                      <p:to>
                                        <p:strVal val="hidden"/>
                                      </p:to>
                                    </p:set>
                                  </p:childTnLst>
                                </p:cTn>
                              </p:par>
                              <p:par>
                                <p:cTn id="17" presetID="10" presetClass="exit" presetSubtype="0" fill="hold" grpId="0" nodeType="withEffect">
                                  <p:stCondLst>
                                    <p:cond delay="2000"/>
                                  </p:stCondLst>
                                  <p:childTnLst>
                                    <p:animEffect transition="out" filter="fade">
                                      <p:cBhvr>
                                        <p:cTn id="18" dur="500"/>
                                        <p:tgtEl>
                                          <p:spTgt spid="2">
                                            <p:txEl>
                                              <p:pRg st="4" end="4"/>
                                            </p:txEl>
                                          </p:spTgt>
                                        </p:tgtEl>
                                      </p:cBhvr>
                                    </p:animEffect>
                                    <p:set>
                                      <p:cBhvr>
                                        <p:cTn id="19" dur="1" fill="hold">
                                          <p:stCondLst>
                                            <p:cond delay="499"/>
                                          </p:stCondLst>
                                        </p:cTn>
                                        <p:tgtEl>
                                          <p:spTgt spid="2">
                                            <p:txEl>
                                              <p:pRg st="4" end="4"/>
                                            </p:txEl>
                                          </p:spTgt>
                                        </p:tgtEl>
                                        <p:attrNameLst>
                                          <p:attrName>style.visibility</p:attrName>
                                        </p:attrNameLst>
                                      </p:cBhvr>
                                      <p:to>
                                        <p:strVal val="hidden"/>
                                      </p:to>
                                    </p:set>
                                  </p:childTnLst>
                                </p:cTn>
                              </p:par>
                              <p:par>
                                <p:cTn id="20" presetID="42" presetClass="entr" presetSubtype="0" fill="hold" nodeType="withEffect">
                                  <p:stCondLst>
                                    <p:cond delay="25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anim calcmode="lin" valueType="num">
                                      <p:cBhvr>
                                        <p:cTn id="23" dur="500" fill="hold"/>
                                        <p:tgtEl>
                                          <p:spTgt spid="8"/>
                                        </p:tgtEl>
                                        <p:attrNameLst>
                                          <p:attrName>ppt_x</p:attrName>
                                        </p:attrNameLst>
                                      </p:cBhvr>
                                      <p:tavLst>
                                        <p:tav tm="0">
                                          <p:val>
                                            <p:strVal val="#ppt_x"/>
                                          </p:val>
                                        </p:tav>
                                        <p:tav tm="100000">
                                          <p:val>
                                            <p:strVal val="#ppt_x"/>
                                          </p:val>
                                        </p:tav>
                                      </p:tavLst>
                                    </p:anim>
                                    <p:anim calcmode="lin" valueType="num">
                                      <p:cBhvr>
                                        <p:cTn id="24"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solidFill>
                  <a:srgbClr val="000000"/>
                </a:solidFill>
              </a:rPr>
              <a:t>Azure Files</a:t>
            </a:r>
            <a:endParaRPr lang="en-US" sz="1765" dirty="0">
              <a:solidFill>
                <a:srgbClr val="000000"/>
              </a:solidFill>
            </a:endParaRPr>
          </a:p>
        </p:txBody>
      </p:sp>
      <p:sp>
        <p:nvSpPr>
          <p:cNvPr id="3" name="Content Placeholder 2"/>
          <p:cNvSpPr>
            <a:spLocks noGrp="1"/>
          </p:cNvSpPr>
          <p:nvPr>
            <p:ph sz="quarter" idx="10"/>
          </p:nvPr>
        </p:nvSpPr>
        <p:spPr>
          <a:xfrm>
            <a:off x="274712" y="2193928"/>
            <a:ext cx="6946796" cy="2719388"/>
          </a:xfrm>
        </p:spPr>
        <p:txBody>
          <a:bodyPr/>
          <a:lstStyle/>
          <a:p>
            <a:r>
              <a:rPr lang="en-US" altLang="ko-KR" sz="2800" dirty="0"/>
              <a:t>Azure</a:t>
            </a:r>
            <a:r>
              <a:rPr lang="ko-KR" altLang="en-US" sz="2800" dirty="0"/>
              <a:t>의 공유된</a:t>
            </a:r>
            <a:r>
              <a:rPr lang="en-US" sz="2800" dirty="0"/>
              <a:t> </a:t>
            </a:r>
            <a:r>
              <a:rPr lang="ko-KR" altLang="en-US" sz="2800" dirty="0"/>
              <a:t>네트워크 파일 저장소</a:t>
            </a:r>
            <a:endParaRPr lang="en-US" sz="2800" dirty="0"/>
          </a:p>
          <a:p>
            <a:r>
              <a:rPr lang="ko-KR" altLang="en-US" sz="2800" dirty="0"/>
              <a:t>가용성</a:t>
            </a:r>
            <a:r>
              <a:rPr lang="en-US" altLang="ko-KR" sz="2800" dirty="0"/>
              <a:t>, </a:t>
            </a:r>
            <a:r>
              <a:rPr lang="ko-KR" altLang="en-US" sz="2800" dirty="0"/>
              <a:t>안정성</a:t>
            </a:r>
            <a:r>
              <a:rPr lang="en-US" altLang="ko-KR" sz="2800" dirty="0"/>
              <a:t>, </a:t>
            </a:r>
            <a:r>
              <a:rPr lang="ko-KR" altLang="en-US" sz="2800" dirty="0"/>
              <a:t>확장성과 관리되는 자동화 서비스</a:t>
            </a:r>
            <a:endParaRPr lang="en-US" altLang="ko-KR" sz="2800" dirty="0"/>
          </a:p>
          <a:p>
            <a:r>
              <a:rPr lang="ko-KR" altLang="en-US" sz="2800" dirty="0"/>
              <a:t>두개의 인터페이스 지원</a:t>
            </a:r>
            <a:r>
              <a:rPr lang="en-US" sz="2800" dirty="0"/>
              <a:t>: SMB, REST</a:t>
            </a:r>
          </a:p>
          <a:p>
            <a:endParaRPr lang="en-US" sz="2800" dirty="0"/>
          </a:p>
        </p:txBody>
      </p:sp>
      <p:grpSp>
        <p:nvGrpSpPr>
          <p:cNvPr id="6" name="Group 5"/>
          <p:cNvGrpSpPr/>
          <p:nvPr/>
        </p:nvGrpSpPr>
        <p:grpSpPr>
          <a:xfrm>
            <a:off x="7221508" y="2193928"/>
            <a:ext cx="4733929" cy="2161316"/>
            <a:chOff x="3729036" y="4359555"/>
            <a:chExt cx="4733929" cy="2161316"/>
          </a:xfrm>
        </p:grpSpPr>
        <p:grpSp>
          <p:nvGrpSpPr>
            <p:cNvPr id="24" name="Group 23"/>
            <p:cNvGrpSpPr/>
            <p:nvPr/>
          </p:nvGrpSpPr>
          <p:grpSpPr>
            <a:xfrm>
              <a:off x="3729036" y="4359555"/>
              <a:ext cx="4733929" cy="710904"/>
              <a:chOff x="3666828" y="3592945"/>
              <a:chExt cx="4733929" cy="710904"/>
            </a:xfrm>
          </p:grpSpPr>
          <p:sp>
            <p:nvSpPr>
              <p:cNvPr id="5" name="Flowchart: Process 4"/>
              <p:cNvSpPr/>
              <p:nvPr/>
            </p:nvSpPr>
            <p:spPr bwMode="auto">
              <a:xfrm>
                <a:off x="3666828"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7" name="Flowchart: Process 6"/>
              <p:cNvSpPr/>
              <p:nvPr/>
            </p:nvSpPr>
            <p:spPr bwMode="auto">
              <a:xfrm>
                <a:off x="4908285"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IaaS VM</a:t>
                </a:r>
              </a:p>
            </p:txBody>
          </p:sp>
          <p:sp>
            <p:nvSpPr>
              <p:cNvPr id="8" name="Flowchart: Process 7"/>
              <p:cNvSpPr/>
              <p:nvPr/>
            </p:nvSpPr>
            <p:spPr bwMode="auto">
              <a:xfrm>
                <a:off x="6149742"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9" name="Flowchart: Process 8"/>
              <p:cNvSpPr/>
              <p:nvPr/>
            </p:nvSpPr>
            <p:spPr bwMode="auto">
              <a:xfrm>
                <a:off x="7391199"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grpSp>
        <p:sp>
          <p:nvSpPr>
            <p:cNvPr id="10" name="Cloud 9"/>
            <p:cNvSpPr/>
            <p:nvPr/>
          </p:nvSpPr>
          <p:spPr bwMode="auto">
            <a:xfrm>
              <a:off x="3989723" y="5325894"/>
              <a:ext cx="4212554" cy="1194977"/>
            </a:xfrm>
            <a:prstGeom prst="cloud">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r>
                <a:rPr lang="en-US" sz="2600" dirty="0">
                  <a:gradFill>
                    <a:gsLst>
                      <a:gs pos="0">
                        <a:srgbClr val="FFFFFF"/>
                      </a:gs>
                      <a:gs pos="100000">
                        <a:srgbClr val="FFFFFF"/>
                      </a:gs>
                    </a:gsLst>
                    <a:lin ang="5400000" scaled="0"/>
                  </a:gradFill>
                  <a:latin typeface="+mj-lt"/>
                  <a:ea typeface="Segoe UI" pitchFamily="34" charset="0"/>
                  <a:cs typeface="Segoe UI" pitchFamily="34" charset="0"/>
                </a:rPr>
                <a:t>Azure File Share</a:t>
              </a:r>
            </a:p>
            <a:p>
              <a:pPr algn="ctr" defTabSz="913927" fontAlgn="base">
                <a:lnSpc>
                  <a:spcPct val="90000"/>
                </a:lnSpc>
                <a:spcBef>
                  <a:spcPct val="0"/>
                </a:spcBef>
                <a:spcAft>
                  <a:spcPct val="0"/>
                </a:spcAft>
              </a:pP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r>
                <a:rPr lang="en-US" sz="2600"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p>
          </p:txBody>
        </p:sp>
        <p:cxnSp>
          <p:nvCxnSpPr>
            <p:cNvPr id="12" name="Straight Arrow Connector 11"/>
            <p:cNvCxnSpPr>
              <a:stCxn id="5" idx="2"/>
              <a:endCxn id="10" idx="3"/>
            </p:cNvCxnSpPr>
            <p:nvPr/>
          </p:nvCxnSpPr>
          <p:spPr>
            <a:xfrm>
              <a:off x="4233815" y="5070459"/>
              <a:ext cx="1862185"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 idx="2"/>
              <a:endCxn id="10" idx="3"/>
            </p:cNvCxnSpPr>
            <p:nvPr/>
          </p:nvCxnSpPr>
          <p:spPr>
            <a:xfrm>
              <a:off x="5475272" y="5070459"/>
              <a:ext cx="620728"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2"/>
              <a:endCxn id="10" idx="3"/>
            </p:cNvCxnSpPr>
            <p:nvPr/>
          </p:nvCxnSpPr>
          <p:spPr>
            <a:xfrm flipH="1">
              <a:off x="6096000" y="5070459"/>
              <a:ext cx="620729"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9" idx="2"/>
              <a:endCxn id="10" idx="3"/>
            </p:cNvCxnSpPr>
            <p:nvPr/>
          </p:nvCxnSpPr>
          <p:spPr>
            <a:xfrm flipH="1">
              <a:off x="6096000" y="5070459"/>
              <a:ext cx="1862186"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7519246"/>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solidFill>
                  <a:srgbClr val="000000"/>
                </a:solidFill>
              </a:rPr>
              <a:t>Azure Files – </a:t>
            </a:r>
            <a:r>
              <a:rPr lang="ko-KR" altLang="en-US" dirty="0">
                <a:solidFill>
                  <a:srgbClr val="000000"/>
                </a:solidFill>
              </a:rPr>
              <a:t>적용예</a:t>
            </a:r>
            <a:endParaRPr lang="en-US" sz="1765" dirty="0">
              <a:solidFill>
                <a:srgbClr val="000000"/>
              </a:solidFill>
            </a:endParaRPr>
          </a:p>
        </p:txBody>
      </p:sp>
      <p:sp>
        <p:nvSpPr>
          <p:cNvPr id="5" name="Content Placeholder 4"/>
          <p:cNvSpPr>
            <a:spLocks noGrp="1"/>
          </p:cNvSpPr>
          <p:nvPr>
            <p:ph sz="quarter" idx="10"/>
          </p:nvPr>
        </p:nvSpPr>
        <p:spPr/>
        <p:txBody>
          <a:bodyPr/>
          <a:lstStyle/>
          <a:p>
            <a:pPr>
              <a:lnSpc>
                <a:spcPct val="200000"/>
              </a:lnSpc>
            </a:pPr>
            <a:r>
              <a:rPr lang="en-US" sz="3200" dirty="0"/>
              <a:t>VM</a:t>
            </a:r>
            <a:r>
              <a:rPr lang="ko-KR" altLang="en-US" sz="3200" dirty="0"/>
              <a:t>과</a:t>
            </a:r>
            <a:r>
              <a:rPr lang="en-US" sz="3200" dirty="0"/>
              <a:t> </a:t>
            </a:r>
            <a:r>
              <a:rPr lang="ko-KR" altLang="en-US" sz="3200" dirty="0"/>
              <a:t>어플리케이션간 공유하는 데이터</a:t>
            </a:r>
            <a:endParaRPr lang="en-US" sz="3200" dirty="0"/>
          </a:p>
          <a:p>
            <a:pPr>
              <a:lnSpc>
                <a:spcPct val="200000"/>
              </a:lnSpc>
            </a:pPr>
            <a:r>
              <a:rPr lang="ko-KR" altLang="en-US" sz="3200" dirty="0"/>
              <a:t>서비스들의 설정 공유 </a:t>
            </a:r>
            <a:endParaRPr lang="en-US" altLang="ko-KR" sz="3200" dirty="0"/>
          </a:p>
          <a:p>
            <a:pPr>
              <a:lnSpc>
                <a:spcPct val="200000"/>
              </a:lnSpc>
            </a:pPr>
            <a:r>
              <a:rPr lang="ko-KR" altLang="en-US" sz="3200" dirty="0"/>
              <a:t>개발</a:t>
            </a:r>
            <a:r>
              <a:rPr lang="en-US" altLang="ko-KR" sz="3200" dirty="0"/>
              <a:t>/</a:t>
            </a:r>
            <a:r>
              <a:rPr lang="ko-KR" altLang="en-US" sz="3200" dirty="0"/>
              <a:t>테스트</a:t>
            </a:r>
            <a:r>
              <a:rPr lang="en-US" altLang="ko-KR" sz="3200" dirty="0"/>
              <a:t>/</a:t>
            </a:r>
            <a:r>
              <a:rPr lang="ko-KR" altLang="en-US" sz="3200" dirty="0"/>
              <a:t>디버깅</a:t>
            </a:r>
            <a:endParaRPr lang="en-US" sz="3200" dirty="0"/>
          </a:p>
        </p:txBody>
      </p:sp>
    </p:spTree>
    <p:extLst>
      <p:ext uri="{BB962C8B-B14F-4D97-AF65-F5344CB8AC3E}">
        <p14:creationId xmlns:p14="http://schemas.microsoft.com/office/powerpoint/2010/main" val="2992067528"/>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Queues</a:t>
            </a:r>
          </a:p>
        </p:txBody>
      </p:sp>
    </p:spTree>
    <p:extLst>
      <p:ext uri="{BB962C8B-B14F-4D97-AF65-F5344CB8AC3E}">
        <p14:creationId xmlns:p14="http://schemas.microsoft.com/office/powerpoint/2010/main" val="4181904604"/>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Queue</a:t>
            </a:r>
          </a:p>
        </p:txBody>
      </p:sp>
      <p:pic>
        <p:nvPicPr>
          <p:cNvPr id="5" name="Picture 4"/>
          <p:cNvPicPr>
            <a:picLocks noChangeAspect="1"/>
          </p:cNvPicPr>
          <p:nvPr/>
        </p:nvPicPr>
        <p:blipFill>
          <a:blip r:embed="rId2"/>
          <a:stretch>
            <a:fillRect/>
          </a:stretch>
        </p:blipFill>
        <p:spPr>
          <a:xfrm>
            <a:off x="5283240" y="381094"/>
            <a:ext cx="1625520" cy="1409100"/>
          </a:xfrm>
          <a:prstGeom prst="rect">
            <a:avLst/>
          </a:prstGeom>
        </p:spPr>
      </p:pic>
    </p:spTree>
    <p:extLst>
      <p:ext uri="{BB962C8B-B14F-4D97-AF65-F5344CB8AC3E}">
        <p14:creationId xmlns:p14="http://schemas.microsoft.com/office/powerpoint/2010/main" val="2400826589"/>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use a Queue?</a:t>
            </a:r>
          </a:p>
        </p:txBody>
      </p:sp>
      <p:sp>
        <p:nvSpPr>
          <p:cNvPr id="9" name="Content Placeholder 8"/>
          <p:cNvSpPr>
            <a:spLocks noGrp="1"/>
          </p:cNvSpPr>
          <p:nvPr>
            <p:ph sz="quarter" idx="10"/>
          </p:nvPr>
        </p:nvSpPr>
        <p:spPr/>
        <p:txBody>
          <a:bodyPr anchor="ctr"/>
          <a:lstStyle/>
          <a:p>
            <a:pPr marL="0" indent="0">
              <a:lnSpc>
                <a:spcPct val="150000"/>
              </a:lnSpc>
              <a:spcBef>
                <a:spcPts val="1200"/>
              </a:spcBef>
              <a:buNone/>
            </a:pPr>
            <a:r>
              <a:rPr lang="en-US" sz="3200" dirty="0"/>
              <a:t>Queue length reflects how well the backend processing nodes are doing. </a:t>
            </a:r>
          </a:p>
          <a:p>
            <a:pPr marL="0" indent="0">
              <a:lnSpc>
                <a:spcPct val="150000"/>
              </a:lnSpc>
              <a:spcBef>
                <a:spcPts val="1200"/>
              </a:spcBef>
              <a:buNone/>
            </a:pPr>
            <a:r>
              <a:rPr lang="en-US" sz="3200" dirty="0"/>
              <a:t>Decouples the application.</a:t>
            </a:r>
          </a:p>
          <a:p>
            <a:pPr marL="0" indent="0">
              <a:lnSpc>
                <a:spcPct val="150000"/>
              </a:lnSpc>
              <a:spcBef>
                <a:spcPts val="1200"/>
              </a:spcBef>
              <a:buNone/>
            </a:pPr>
            <a:r>
              <a:rPr lang="en-US" sz="3200" dirty="0"/>
              <a:t>Flexibility of efficient resource usage within an application.</a:t>
            </a:r>
          </a:p>
          <a:p>
            <a:pPr marL="0" indent="0">
              <a:lnSpc>
                <a:spcPct val="150000"/>
              </a:lnSpc>
              <a:spcBef>
                <a:spcPts val="1200"/>
              </a:spcBef>
              <a:buNone/>
            </a:pPr>
            <a:r>
              <a:rPr lang="en-US" sz="3200" dirty="0"/>
              <a:t>Absorb traffic bursts and reduce the impact of individual component failures. </a:t>
            </a:r>
          </a:p>
        </p:txBody>
      </p:sp>
    </p:spTree>
    <p:extLst>
      <p:ext uri="{BB962C8B-B14F-4D97-AF65-F5344CB8AC3E}">
        <p14:creationId xmlns:p14="http://schemas.microsoft.com/office/powerpoint/2010/main" val="5490799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9">
                                            <p:txEl>
                                              <p:pRg st="0" end="0"/>
                                            </p:txEl>
                                          </p:spTgt>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9">
                                            <p:txEl>
                                              <p:pRg st="0" end="0"/>
                                            </p:txEl>
                                          </p:spTgt>
                                        </p:tgtEl>
                                        <p:attrNameLst>
                                          <p:attrName>style.color</p:attrName>
                                        </p:attrNameLst>
                                      </p:cBhvr>
                                      <p:to>
                                        <a:srgbClr val="0088EE"/>
                                      </p:to>
                                    </p:animClr>
                                  </p:childTnLst>
                                </p:cTn>
                              </p:par>
                              <p:par>
                                <p:cTn id="11" presetID="3" presetClass="emph" presetSubtype="2" fill="hold" nodeType="withEffect">
                                  <p:stCondLst>
                                    <p:cond delay="200"/>
                                  </p:stCondLst>
                                  <p:childTnLst>
                                    <p:animClr clrSpc="rgb" dir="cw">
                                      <p:cBhvr override="childStyle">
                                        <p:cTn id="12" dur="500" fill="hold"/>
                                        <p:tgtEl>
                                          <p:spTgt spid="9">
                                            <p:txEl>
                                              <p:pRg st="1" end="1"/>
                                            </p:txEl>
                                          </p:spTgt>
                                        </p:tgtEl>
                                        <p:attrNameLst>
                                          <p:attrName>style.color</p:attrName>
                                        </p:attrNameLst>
                                      </p:cBhvr>
                                      <p:to>
                                        <a:srgbClr val="FFFFFF"/>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9">
                                            <p:txEl>
                                              <p:pRg st="1" end="1"/>
                                            </p:txEl>
                                          </p:spTgt>
                                        </p:tgtEl>
                                        <p:attrNameLst>
                                          <p:attrName>style.color</p:attrName>
                                        </p:attrNameLst>
                                      </p:cBhvr>
                                      <p:to>
                                        <a:srgbClr val="0088EE"/>
                                      </p:to>
                                    </p:animClr>
                                  </p:childTnLst>
                                </p:cTn>
                              </p:par>
                              <p:par>
                                <p:cTn id="17" presetID="3" presetClass="emph" presetSubtype="2" fill="hold" nodeType="withEffect">
                                  <p:stCondLst>
                                    <p:cond delay="200"/>
                                  </p:stCondLst>
                                  <p:childTnLst>
                                    <p:animClr clrSpc="rgb" dir="cw">
                                      <p:cBhvr override="childStyle">
                                        <p:cTn id="18" dur="500" fill="hold"/>
                                        <p:tgtEl>
                                          <p:spTgt spid="9">
                                            <p:txEl>
                                              <p:pRg st="2" end="2"/>
                                            </p:txEl>
                                          </p:spTgt>
                                        </p:tgtEl>
                                        <p:attrNameLst>
                                          <p:attrName>style.color</p:attrName>
                                        </p:attrNameLst>
                                      </p:cBhvr>
                                      <p:to>
                                        <a:srgbClr val="FFFFFF"/>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9">
                                            <p:txEl>
                                              <p:pRg st="2" end="2"/>
                                            </p:txEl>
                                          </p:spTgt>
                                        </p:tgtEl>
                                        <p:attrNameLst>
                                          <p:attrName>style.color</p:attrName>
                                        </p:attrNameLst>
                                      </p:cBhvr>
                                      <p:to>
                                        <a:srgbClr val="0088EE"/>
                                      </p:to>
                                    </p:animClr>
                                  </p:childTnLst>
                                </p:cTn>
                              </p:par>
                              <p:par>
                                <p:cTn id="23" presetID="3" presetClass="emph" presetSubtype="2" fill="hold" nodeType="withEffect">
                                  <p:stCondLst>
                                    <p:cond delay="250"/>
                                  </p:stCondLst>
                                  <p:childTnLst>
                                    <p:animClr clrSpc="rgb" dir="cw">
                                      <p:cBhvr override="childStyle">
                                        <p:cTn id="24" dur="500" fill="hold"/>
                                        <p:tgtEl>
                                          <p:spTgt spid="9">
                                            <p:txEl>
                                              <p:pRg st="3" end="3"/>
                                            </p:txEl>
                                          </p:spTgt>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Queue </a:t>
            </a:r>
            <a:r>
              <a:rPr lang="ko-KR" altLang="en-US" dirty="0"/>
              <a:t>구성요소</a:t>
            </a:r>
            <a:endParaRPr lang="en-US" dirty="0"/>
          </a:p>
        </p:txBody>
      </p:sp>
      <p:sp>
        <p:nvSpPr>
          <p:cNvPr id="4" name="Content Placeholder 3"/>
          <p:cNvSpPr>
            <a:spLocks noGrp="1"/>
          </p:cNvSpPr>
          <p:nvPr>
            <p:ph sz="quarter" idx="10"/>
          </p:nvPr>
        </p:nvSpPr>
        <p:spPr>
          <a:xfrm>
            <a:off x="274712" y="2193928"/>
            <a:ext cx="7483833" cy="2719388"/>
          </a:xfrm>
        </p:spPr>
        <p:txBody>
          <a:bodyPr/>
          <a:lstStyle/>
          <a:p>
            <a:r>
              <a:rPr lang="ko-KR" altLang="en-US" sz="2800" dirty="0"/>
              <a:t>저장소 계정 </a:t>
            </a:r>
            <a:r>
              <a:rPr lang="en-US" sz="2800" dirty="0"/>
              <a:t>: </a:t>
            </a:r>
            <a:r>
              <a:rPr lang="ko-KR" altLang="en-US" sz="2800" dirty="0"/>
              <a:t>모든 </a:t>
            </a:r>
            <a:r>
              <a:rPr lang="en-US" altLang="ko-KR" sz="2800" dirty="0"/>
              <a:t>Azure </a:t>
            </a:r>
            <a:r>
              <a:rPr lang="ko-KR" altLang="en-US" sz="2800" dirty="0"/>
              <a:t>저장소 접근은 저장소 계정을 통해 처리 </a:t>
            </a:r>
            <a:endParaRPr lang="en-US" altLang="ko-KR" sz="2800" dirty="0"/>
          </a:p>
          <a:p>
            <a:r>
              <a:rPr lang="en-US" sz="2800" dirty="0"/>
              <a:t>Queue: queue</a:t>
            </a:r>
            <a:r>
              <a:rPr lang="ko-KR" altLang="en-US" sz="2800" dirty="0"/>
              <a:t>는 여러개의 </a:t>
            </a:r>
            <a:r>
              <a:rPr lang="en-US" altLang="ko-KR" sz="2800" dirty="0"/>
              <a:t>message</a:t>
            </a:r>
            <a:r>
              <a:rPr lang="ko-KR" altLang="en-US" sz="2800" dirty="0"/>
              <a:t>를 소유</a:t>
            </a:r>
            <a:endParaRPr lang="en-US" sz="2800" dirty="0"/>
          </a:p>
          <a:p>
            <a:r>
              <a:rPr lang="en-US" sz="2800" dirty="0"/>
              <a:t>Message: message</a:t>
            </a:r>
            <a:r>
              <a:rPr lang="ko-KR" altLang="en-US" sz="2800" dirty="0"/>
              <a:t>는 </a:t>
            </a:r>
            <a:r>
              <a:rPr lang="en-US" altLang="ko-KR" sz="2800" dirty="0"/>
              <a:t>64KB</a:t>
            </a:r>
            <a:r>
              <a:rPr lang="ko-KR" altLang="en-US" sz="2800" dirty="0"/>
              <a:t>까지 저장 가능한 포맷</a:t>
            </a:r>
            <a:endParaRPr lang="en-US" sz="2800" dirty="0"/>
          </a:p>
        </p:txBody>
      </p:sp>
      <p:pic>
        <p:nvPicPr>
          <p:cNvPr id="13"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9641" y="2377120"/>
            <a:ext cx="3772426" cy="2353003"/>
          </a:xfrm>
          <a:prstGeom prst="rect">
            <a:avLst/>
          </a:prstGeom>
          <a:ln w="76200">
            <a:solidFill>
              <a:schemeClr val="bg1"/>
            </a:solidFill>
          </a:ln>
        </p:spPr>
      </p:pic>
    </p:spTree>
    <p:extLst>
      <p:ext uri="{BB962C8B-B14F-4D97-AF65-F5344CB8AC3E}">
        <p14:creationId xmlns:p14="http://schemas.microsoft.com/office/powerpoint/2010/main" val="283286399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Blobs</a:t>
            </a:r>
          </a:p>
        </p:txBody>
      </p:sp>
    </p:spTree>
    <p:extLst>
      <p:ext uri="{BB962C8B-B14F-4D97-AF65-F5344CB8AC3E}">
        <p14:creationId xmlns:p14="http://schemas.microsoft.com/office/powerpoint/2010/main" val="888477574"/>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 URL </a:t>
            </a:r>
            <a:r>
              <a:rPr lang="ko-KR" altLang="en-US" dirty="0"/>
              <a:t>형식</a:t>
            </a:r>
            <a:endParaRPr lang="en-US" dirty="0"/>
          </a:p>
        </p:txBody>
      </p:sp>
      <p:sp>
        <p:nvSpPr>
          <p:cNvPr id="3" name="Text Placeholder 2"/>
          <p:cNvSpPr>
            <a:spLocks noGrp="1"/>
          </p:cNvSpPr>
          <p:nvPr>
            <p:ph type="body" sz="quarter" idx="11"/>
          </p:nvPr>
        </p:nvSpPr>
        <p:spPr>
          <a:xfrm>
            <a:off x="373984" y="4824404"/>
            <a:ext cx="10898979" cy="1139825"/>
          </a:xfrm>
        </p:spPr>
        <p:txBody>
          <a:bodyPr/>
          <a:lstStyle/>
          <a:p>
            <a:pPr marL="0" indent="0" algn="ctr">
              <a:buNone/>
            </a:pPr>
            <a:r>
              <a:rPr lang="en-US" sz="2800" dirty="0"/>
              <a:t>http://{storage-account}.queue.core.windows.net/{queue}</a:t>
            </a:r>
          </a:p>
          <a:p>
            <a:pPr marL="0" indent="0">
              <a:buNone/>
            </a:pPr>
            <a:endParaRPr lang="en-US" dirty="0"/>
          </a:p>
        </p:txBody>
      </p:sp>
      <p:sp>
        <p:nvSpPr>
          <p:cNvPr id="5" name="Text Placeholder 4"/>
          <p:cNvSpPr>
            <a:spLocks noGrp="1"/>
          </p:cNvSpPr>
          <p:nvPr>
            <p:ph type="body" sz="quarter" idx="12"/>
          </p:nvPr>
        </p:nvSpPr>
        <p:spPr>
          <a:xfrm>
            <a:off x="374748" y="3873501"/>
            <a:ext cx="10898216" cy="950913"/>
          </a:xfrm>
        </p:spPr>
        <p:txBody>
          <a:bodyPr/>
          <a:lstStyle/>
          <a:p>
            <a:pPr algn="ctr"/>
            <a:r>
              <a:rPr lang="en-US" sz="3600" dirty="0"/>
              <a:t>Queue</a:t>
            </a:r>
            <a:r>
              <a:rPr lang="ko-KR" altLang="en-US" sz="3600" dirty="0"/>
              <a:t>는 아래의 </a:t>
            </a:r>
            <a:r>
              <a:rPr lang="en-US" altLang="ko-KR" sz="3600" dirty="0"/>
              <a:t>URL </a:t>
            </a:r>
            <a:r>
              <a:rPr lang="ko-KR" altLang="en-US" sz="3600" dirty="0"/>
              <a:t>형식으로 접근 가능</a:t>
            </a:r>
            <a:endParaRPr lang="en-US" sz="3600" dirty="0"/>
          </a:p>
        </p:txBody>
      </p:sp>
    </p:spTree>
    <p:extLst>
      <p:ext uri="{BB962C8B-B14F-4D97-AF65-F5344CB8AC3E}">
        <p14:creationId xmlns:p14="http://schemas.microsoft.com/office/powerpoint/2010/main" val="2172637617"/>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 URL </a:t>
            </a:r>
            <a:r>
              <a:rPr lang="ko-KR" altLang="en-US" dirty="0"/>
              <a:t>형식</a:t>
            </a:r>
            <a:endParaRPr lang="en-US" dirty="0"/>
          </a:p>
        </p:txBody>
      </p:sp>
      <p:sp>
        <p:nvSpPr>
          <p:cNvPr id="3" name="Text Placeholder 2"/>
          <p:cNvSpPr>
            <a:spLocks noGrp="1"/>
          </p:cNvSpPr>
          <p:nvPr>
            <p:ph type="body" sz="quarter" idx="11"/>
          </p:nvPr>
        </p:nvSpPr>
        <p:spPr>
          <a:xfrm>
            <a:off x="373984" y="4824404"/>
            <a:ext cx="10898979" cy="1139825"/>
          </a:xfrm>
        </p:spPr>
        <p:txBody>
          <a:bodyPr/>
          <a:lstStyle/>
          <a:p>
            <a:pPr marL="0" indent="0" algn="ctr">
              <a:buNone/>
            </a:pPr>
            <a:r>
              <a:rPr lang="en-US" sz="2800" dirty="0"/>
              <a:t> http://myaccount.queue.core.windows.net/imagesToDownload</a:t>
            </a:r>
          </a:p>
        </p:txBody>
      </p:sp>
      <p:sp>
        <p:nvSpPr>
          <p:cNvPr id="5" name="Text Placeholder 4"/>
          <p:cNvSpPr>
            <a:spLocks noGrp="1"/>
          </p:cNvSpPr>
          <p:nvPr>
            <p:ph type="body" sz="quarter" idx="12"/>
          </p:nvPr>
        </p:nvSpPr>
        <p:spPr>
          <a:xfrm>
            <a:off x="374748" y="3873501"/>
            <a:ext cx="10898216" cy="950913"/>
          </a:xfrm>
        </p:spPr>
        <p:txBody>
          <a:bodyPr/>
          <a:lstStyle/>
          <a:p>
            <a:pPr algn="ctr"/>
            <a:r>
              <a:rPr lang="en-US" sz="3600" dirty="0"/>
              <a:t>Example:</a:t>
            </a:r>
          </a:p>
        </p:txBody>
      </p:sp>
    </p:spTree>
    <p:extLst>
      <p:ext uri="{BB962C8B-B14F-4D97-AF65-F5344CB8AC3E}">
        <p14:creationId xmlns:p14="http://schemas.microsoft.com/office/powerpoint/2010/main" val="1413947895"/>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a:t>
            </a:r>
            <a:r>
              <a:rPr lang="ko-KR" altLang="en-US" dirty="0"/>
              <a:t>비동기 처리를 위한 웹 어플리케이션</a:t>
            </a:r>
            <a:endParaRPr lang="en-US" dirty="0"/>
          </a:p>
        </p:txBody>
      </p:sp>
    </p:spTree>
    <p:extLst>
      <p:ext uri="{BB962C8B-B14F-4D97-AF65-F5344CB8AC3E}">
        <p14:creationId xmlns:p14="http://schemas.microsoft.com/office/powerpoint/2010/main" val="2385374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Straight Arrow Connector 11"/>
          <p:cNvCxnSpPr>
            <a:stCxn id="16" idx="5"/>
            <a:endCxn id="44" idx="1"/>
          </p:cNvCxnSpPr>
          <p:nvPr/>
        </p:nvCxnSpPr>
        <p:spPr>
          <a:xfrm>
            <a:off x="3934028" y="2988969"/>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17" idx="7"/>
            <a:endCxn id="44" idx="1"/>
          </p:cNvCxnSpPr>
          <p:nvPr/>
        </p:nvCxnSpPr>
        <p:spPr>
          <a:xfrm flipV="1">
            <a:off x="3934028" y="3429000"/>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4" name="TextBox 23"/>
          <p:cNvSpPr txBox="1"/>
          <p:nvPr/>
        </p:nvSpPr>
        <p:spPr>
          <a:xfrm>
            <a:off x="2150500" y="1075003"/>
            <a:ext cx="1903726"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Producers</a:t>
            </a:r>
          </a:p>
        </p:txBody>
      </p:sp>
      <p:sp>
        <p:nvSpPr>
          <p:cNvPr id="15" name="TextBox 26"/>
          <p:cNvSpPr txBox="1"/>
          <p:nvPr/>
        </p:nvSpPr>
        <p:spPr>
          <a:xfrm>
            <a:off x="8034285" y="1075003"/>
            <a:ext cx="2110706"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Consumers</a:t>
            </a:r>
          </a:p>
        </p:txBody>
      </p:sp>
      <p:cxnSp>
        <p:nvCxnSpPr>
          <p:cNvPr id="19" name="Straight Arrow Connector 18"/>
          <p:cNvCxnSpPr>
            <a:stCxn id="46" idx="3"/>
            <a:endCxn id="6" idx="3"/>
          </p:cNvCxnSpPr>
          <p:nvPr/>
        </p:nvCxnSpPr>
        <p:spPr>
          <a:xfrm flipV="1">
            <a:off x="7008640" y="2988969"/>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46" idx="3"/>
            <a:endCxn id="7" idx="1"/>
          </p:cNvCxnSpPr>
          <p:nvPr/>
        </p:nvCxnSpPr>
        <p:spPr>
          <a:xfrm>
            <a:off x="7008640" y="3429000"/>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39" name="TextBox 23"/>
          <p:cNvSpPr txBox="1"/>
          <p:nvPr/>
        </p:nvSpPr>
        <p:spPr>
          <a:xfrm>
            <a:off x="5411961" y="2404194"/>
            <a:ext cx="1346844"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Queue</a:t>
            </a:r>
          </a:p>
        </p:txBody>
      </p:sp>
      <p:sp>
        <p:nvSpPr>
          <p:cNvPr id="6" name="Oval 5"/>
          <p:cNvSpPr/>
          <p:nvPr/>
        </p:nvSpPr>
        <p:spPr>
          <a:xfrm>
            <a:off x="7913486" y="1659778"/>
            <a:ext cx="2352304" cy="1557244"/>
          </a:xfrm>
          <a:prstGeom prst="ellipse">
            <a:avLst/>
          </a:prstGeom>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a:solidFill>
                  <a:schemeClr val="bg1"/>
                </a:solidFill>
                <a:latin typeface="+mj-lt"/>
              </a:rPr>
              <a:t>C</a:t>
            </a:r>
            <a:r>
              <a:rPr lang="en-US" sz="4800" baseline="-25000" dirty="0">
                <a:solidFill>
                  <a:schemeClr val="bg1"/>
                </a:solidFill>
                <a:latin typeface="+mj-lt"/>
              </a:rPr>
              <a:t>1</a:t>
            </a:r>
          </a:p>
        </p:txBody>
      </p:sp>
      <p:sp>
        <p:nvSpPr>
          <p:cNvPr id="7" name="Oval 6"/>
          <p:cNvSpPr/>
          <p:nvPr/>
        </p:nvSpPr>
        <p:spPr>
          <a:xfrm>
            <a:off x="7913486" y="3640978"/>
            <a:ext cx="2352304" cy="1557244"/>
          </a:xfrm>
          <a:prstGeom prst="ellipse">
            <a:avLst/>
          </a:prstGeom>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C</a:t>
            </a:r>
            <a:r>
              <a:rPr lang="en-US" sz="4800" baseline="-25000" dirty="0">
                <a:solidFill>
                  <a:schemeClr val="bg1"/>
                </a:solidFill>
                <a:latin typeface="+mj-lt"/>
              </a:rPr>
              <a:t>2</a:t>
            </a:r>
          </a:p>
        </p:txBody>
      </p:sp>
      <p:grpSp>
        <p:nvGrpSpPr>
          <p:cNvPr id="59" name="Group 58"/>
          <p:cNvGrpSpPr/>
          <p:nvPr/>
        </p:nvGrpSpPr>
        <p:grpSpPr>
          <a:xfrm>
            <a:off x="1926211" y="1659778"/>
            <a:ext cx="2352304" cy="3538444"/>
            <a:chOff x="1926211" y="1966810"/>
            <a:chExt cx="2352304" cy="3538444"/>
          </a:xfrm>
        </p:grpSpPr>
        <p:sp>
          <p:nvSpPr>
            <p:cNvPr id="16" name="Oval 15"/>
            <p:cNvSpPr/>
            <p:nvPr/>
          </p:nvSpPr>
          <p:spPr>
            <a:xfrm>
              <a:off x="1926211" y="1966810"/>
              <a:ext cx="2352304" cy="1557244"/>
            </a:xfrm>
            <a:prstGeom prst="ellipse">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a:solidFill>
                    <a:schemeClr val="bg1"/>
                  </a:solidFill>
                  <a:latin typeface="+mj-lt"/>
                </a:rPr>
                <a:t>P</a:t>
              </a:r>
              <a:r>
                <a:rPr lang="en-US" sz="4800" baseline="-25000" dirty="0">
                  <a:solidFill>
                    <a:schemeClr val="bg1"/>
                  </a:solidFill>
                  <a:latin typeface="+mj-lt"/>
                </a:rPr>
                <a:t>1</a:t>
              </a:r>
            </a:p>
          </p:txBody>
        </p:sp>
        <p:sp>
          <p:nvSpPr>
            <p:cNvPr id="17" name="Oval 16"/>
            <p:cNvSpPr/>
            <p:nvPr/>
          </p:nvSpPr>
          <p:spPr>
            <a:xfrm>
              <a:off x="1926211" y="3948010"/>
              <a:ext cx="2352304" cy="1557244"/>
            </a:xfrm>
            <a:prstGeom prst="ellipse">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P</a:t>
              </a:r>
              <a:r>
                <a:rPr lang="en-US" sz="4800" baseline="-25000" dirty="0">
                  <a:solidFill>
                    <a:schemeClr val="bg1"/>
                  </a:solidFill>
                  <a:latin typeface="+mj-lt"/>
                </a:rPr>
                <a:t>2</a:t>
              </a:r>
            </a:p>
          </p:txBody>
        </p:sp>
      </p:grpSp>
      <p:grpSp>
        <p:nvGrpSpPr>
          <p:cNvPr id="57" name="Group 56"/>
          <p:cNvGrpSpPr/>
          <p:nvPr/>
        </p:nvGrpSpPr>
        <p:grpSpPr>
          <a:xfrm>
            <a:off x="5183361" y="3009900"/>
            <a:ext cx="1825279" cy="838200"/>
            <a:chOff x="5183361" y="3390632"/>
            <a:chExt cx="1825279" cy="838200"/>
          </a:xfrm>
        </p:grpSpPr>
        <p:sp>
          <p:nvSpPr>
            <p:cNvPr id="44" name="Rectangle 43"/>
            <p:cNvSpPr/>
            <p:nvPr/>
          </p:nvSpPr>
          <p:spPr>
            <a:xfrm>
              <a:off x="51833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4</a:t>
              </a:r>
            </a:p>
          </p:txBody>
        </p:sp>
        <p:sp>
          <p:nvSpPr>
            <p:cNvPr id="45" name="Rectangle 44"/>
            <p:cNvSpPr/>
            <p:nvPr/>
          </p:nvSpPr>
          <p:spPr>
            <a:xfrm>
              <a:off x="56405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3</a:t>
              </a:r>
            </a:p>
          </p:txBody>
        </p:sp>
        <p:sp>
          <p:nvSpPr>
            <p:cNvPr id="46" name="Rectangle 45"/>
            <p:cNvSpPr/>
            <p:nvPr/>
          </p:nvSpPr>
          <p:spPr>
            <a:xfrm>
              <a:off x="6551440"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1</a:t>
              </a:r>
            </a:p>
          </p:txBody>
        </p:sp>
        <p:sp>
          <p:nvSpPr>
            <p:cNvPr id="47" name="Rectangle 46"/>
            <p:cNvSpPr/>
            <p:nvPr/>
          </p:nvSpPr>
          <p:spPr>
            <a:xfrm>
              <a:off x="60977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2</a:t>
              </a:r>
            </a:p>
          </p:txBody>
        </p:sp>
      </p:grpSp>
      <p:sp>
        <p:nvSpPr>
          <p:cNvPr id="61" name="Title 1"/>
          <p:cNvSpPr txBox="1">
            <a:spLocks/>
          </p:cNvSpPr>
          <p:nvPr/>
        </p:nvSpPr>
        <p:spPr>
          <a:xfrm>
            <a:off x="-9525" y="0"/>
            <a:ext cx="12201525"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NZ" dirty="0"/>
              <a:t>Queue </a:t>
            </a:r>
            <a:r>
              <a:rPr lang="ko-KR" altLang="en-US" dirty="0"/>
              <a:t>기반</a:t>
            </a:r>
            <a:r>
              <a:rPr lang="en-NZ" dirty="0"/>
              <a:t> </a:t>
            </a:r>
            <a:r>
              <a:rPr lang="ko-KR" altLang="en-US" dirty="0"/>
              <a:t>부하 조절 패턴</a:t>
            </a:r>
            <a:endParaRPr lang="en-NZ" dirty="0"/>
          </a:p>
        </p:txBody>
      </p:sp>
    </p:spTree>
    <p:extLst>
      <p:ext uri="{BB962C8B-B14F-4D97-AF65-F5344CB8AC3E}">
        <p14:creationId xmlns:p14="http://schemas.microsoft.com/office/powerpoint/2010/main" val="2486420556"/>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z="3600" dirty="0"/>
              <a:t>Queue Considerations</a:t>
            </a:r>
          </a:p>
        </p:txBody>
      </p:sp>
      <p:sp>
        <p:nvSpPr>
          <p:cNvPr id="12" name="Content Placeholder 11"/>
          <p:cNvSpPr>
            <a:spLocks noGrp="1"/>
          </p:cNvSpPr>
          <p:nvPr>
            <p:ph sz="quarter" idx="10"/>
          </p:nvPr>
        </p:nvSpPr>
        <p:spPr/>
        <p:txBody>
          <a:bodyPr anchor="ctr"/>
          <a:lstStyle/>
          <a:p>
            <a:pPr marL="0" indent="0">
              <a:lnSpc>
                <a:spcPct val="150000"/>
              </a:lnSpc>
              <a:buNone/>
            </a:pPr>
            <a:r>
              <a:rPr lang="en-US" sz="3200" dirty="0">
                <a:solidFill>
                  <a:schemeClr val="tx1"/>
                </a:solidFill>
              </a:rPr>
              <a:t>Message</a:t>
            </a:r>
            <a:r>
              <a:rPr lang="ko-KR" altLang="en-US" sz="3200" dirty="0">
                <a:solidFill>
                  <a:schemeClr val="tx1"/>
                </a:solidFill>
              </a:rPr>
              <a:t>들은 순차처리되나 </a:t>
            </a:r>
            <a:r>
              <a:rPr lang="en-US" altLang="ko-KR" sz="3200" dirty="0">
                <a:solidFill>
                  <a:schemeClr val="tx1"/>
                </a:solidFill>
              </a:rPr>
              <a:t>FIFO</a:t>
            </a:r>
            <a:r>
              <a:rPr lang="ko-KR" altLang="en-US" sz="3200" dirty="0">
                <a:solidFill>
                  <a:schemeClr val="tx1"/>
                </a:solidFill>
              </a:rPr>
              <a:t>를 보장하지는 않음</a:t>
            </a:r>
            <a:endParaRPr lang="en-US" sz="3200" dirty="0">
              <a:solidFill>
                <a:schemeClr val="tx1"/>
              </a:solidFill>
            </a:endParaRPr>
          </a:p>
          <a:p>
            <a:pPr marL="0" indent="0">
              <a:lnSpc>
                <a:spcPct val="150000"/>
              </a:lnSpc>
              <a:buNone/>
            </a:pPr>
            <a:r>
              <a:rPr lang="en-US" sz="3200" dirty="0">
                <a:solidFill>
                  <a:schemeClr val="tx1"/>
                </a:solidFill>
              </a:rPr>
              <a:t>Message</a:t>
            </a:r>
            <a:r>
              <a:rPr lang="ko-KR" altLang="en-US" sz="3200" dirty="0">
                <a:solidFill>
                  <a:schemeClr val="tx1"/>
                </a:solidFill>
              </a:rPr>
              <a:t>는 적어도 한번 처리되어야 함</a:t>
            </a:r>
            <a:endParaRPr lang="en-US" sz="3200" dirty="0">
              <a:solidFill>
                <a:schemeClr val="tx1"/>
              </a:solidFill>
            </a:endParaRPr>
          </a:p>
          <a:p>
            <a:pPr marL="0" indent="0">
              <a:lnSpc>
                <a:spcPct val="150000"/>
              </a:lnSpc>
              <a:buNone/>
            </a:pPr>
            <a:r>
              <a:rPr lang="en-US" sz="3200" dirty="0">
                <a:solidFill>
                  <a:schemeClr val="tx1"/>
                </a:solidFill>
              </a:rPr>
              <a:t>Message</a:t>
            </a:r>
            <a:r>
              <a:rPr lang="ko-KR" altLang="en-US" sz="3200" dirty="0">
                <a:solidFill>
                  <a:schemeClr val="tx1"/>
                </a:solidFill>
              </a:rPr>
              <a:t>는 여러번 처리될 수 있음</a:t>
            </a:r>
            <a:endParaRPr lang="en-US" sz="3200" dirty="0">
              <a:solidFill>
                <a:schemeClr val="tx1"/>
              </a:solidFill>
            </a:endParaRPr>
          </a:p>
          <a:p>
            <a:pPr marL="0" indent="0">
              <a:lnSpc>
                <a:spcPct val="150000"/>
              </a:lnSpc>
              <a:buNone/>
            </a:pPr>
            <a:r>
              <a:rPr lang="en-US" sz="3200" dirty="0">
                <a:solidFill>
                  <a:schemeClr val="tx1"/>
                </a:solidFill>
              </a:rPr>
              <a:t>.</a:t>
            </a:r>
            <a:r>
              <a:rPr lang="en-US" sz="3200" dirty="0" err="1">
                <a:solidFill>
                  <a:schemeClr val="tx1"/>
                </a:solidFill>
              </a:rPr>
              <a:t>DequeueCount</a:t>
            </a:r>
            <a:r>
              <a:rPr lang="en-US" sz="3200" dirty="0">
                <a:solidFill>
                  <a:schemeClr val="tx1"/>
                </a:solidFill>
              </a:rPr>
              <a:t> </a:t>
            </a:r>
            <a:r>
              <a:rPr lang="ko-KR" altLang="en-US" sz="3200" dirty="0">
                <a:solidFill>
                  <a:schemeClr val="tx1"/>
                </a:solidFill>
              </a:rPr>
              <a:t>가 매번 증가</a:t>
            </a:r>
            <a:endParaRPr lang="en-US" sz="3200" dirty="0">
              <a:solidFill>
                <a:schemeClr val="tx1"/>
              </a:solidFill>
            </a:endParaRPr>
          </a:p>
          <a:p>
            <a:pPr marL="236498" lvl="1" indent="0">
              <a:lnSpc>
                <a:spcPct val="150000"/>
              </a:lnSpc>
              <a:buNone/>
            </a:pPr>
            <a:r>
              <a:rPr lang="en-US" sz="3200" dirty="0">
                <a:solidFill>
                  <a:schemeClr val="tx1"/>
                </a:solidFill>
                <a:latin typeface="+mj-lt"/>
              </a:rPr>
              <a:t>-&gt; </a:t>
            </a:r>
            <a:r>
              <a:rPr lang="en-US" altLang="ko-KR" sz="3200" dirty="0" err="1">
                <a:solidFill>
                  <a:schemeClr val="tx1"/>
                </a:solidFill>
              </a:rPr>
              <a:t>DequeueCount</a:t>
            </a:r>
            <a:r>
              <a:rPr lang="ko-KR" altLang="en-US" sz="3200" dirty="0">
                <a:solidFill>
                  <a:schemeClr val="tx1"/>
                </a:solidFill>
                <a:latin typeface="+mj-lt"/>
              </a:rPr>
              <a:t> 처리가 중요함</a:t>
            </a:r>
            <a:endParaRPr lang="en-US" sz="3200" dirty="0">
              <a:solidFill>
                <a:schemeClr val="tx1"/>
              </a:solidFill>
              <a:latin typeface="+mj-lt"/>
            </a:endParaRPr>
          </a:p>
        </p:txBody>
      </p:sp>
    </p:spTree>
    <p:extLst>
      <p:ext uri="{BB962C8B-B14F-4D97-AF65-F5344CB8AC3E}">
        <p14:creationId xmlns:p14="http://schemas.microsoft.com/office/powerpoint/2010/main" val="114253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12">
                                            <p:txEl>
                                              <p:pRg st="0" end="0"/>
                                            </p:txEl>
                                          </p:spTgt>
                                        </p:tgtEl>
                                        <p:attrNameLst>
                                          <p:attrName>style.color</p:attrName>
                                        </p:attrNameLst>
                                      </p:cBhvr>
                                      <p:to>
                                        <a:srgbClr val="0072C6"/>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12">
                                            <p:txEl>
                                              <p:pRg st="0" end="0"/>
                                            </p:txEl>
                                          </p:spTgt>
                                        </p:tgtEl>
                                        <p:attrNameLst>
                                          <p:attrName>style.color</p:attrName>
                                        </p:attrNameLst>
                                      </p:cBhvr>
                                      <p:to>
                                        <a:srgbClr val="D8D8D8"/>
                                      </p:to>
                                    </p:animClr>
                                  </p:childTnLst>
                                </p:cTn>
                              </p:par>
                              <p:par>
                                <p:cTn id="11" presetID="3" presetClass="emph" presetSubtype="2" fill="hold" nodeType="withEffect">
                                  <p:stCondLst>
                                    <p:cond delay="250"/>
                                  </p:stCondLst>
                                  <p:childTnLst>
                                    <p:animClr clrSpc="rgb" dir="cw">
                                      <p:cBhvr override="childStyle">
                                        <p:cTn id="12" dur="500" fill="hold"/>
                                        <p:tgtEl>
                                          <p:spTgt spid="12">
                                            <p:txEl>
                                              <p:pRg st="1" end="1"/>
                                            </p:txEl>
                                          </p:spTgt>
                                        </p:tgtEl>
                                        <p:attrNameLst>
                                          <p:attrName>style.color</p:attrName>
                                        </p:attrNameLst>
                                      </p:cBhvr>
                                      <p:to>
                                        <a:srgbClr val="0072C6"/>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12">
                                            <p:txEl>
                                              <p:pRg st="1" end="1"/>
                                            </p:txEl>
                                          </p:spTgt>
                                        </p:tgtEl>
                                        <p:attrNameLst>
                                          <p:attrName>style.color</p:attrName>
                                        </p:attrNameLst>
                                      </p:cBhvr>
                                      <p:to>
                                        <a:srgbClr val="D8D8D8"/>
                                      </p:to>
                                    </p:animClr>
                                  </p:childTnLst>
                                </p:cTn>
                              </p:par>
                              <p:par>
                                <p:cTn id="17" presetID="3" presetClass="emph" presetSubtype="2" fill="hold" nodeType="withEffect">
                                  <p:stCondLst>
                                    <p:cond delay="250"/>
                                  </p:stCondLst>
                                  <p:childTnLst>
                                    <p:animClr clrSpc="rgb" dir="cw">
                                      <p:cBhvr override="childStyle">
                                        <p:cTn id="18" dur="500" fill="hold"/>
                                        <p:tgtEl>
                                          <p:spTgt spid="12">
                                            <p:txEl>
                                              <p:pRg st="2" end="2"/>
                                            </p:txEl>
                                          </p:spTgt>
                                        </p:tgtEl>
                                        <p:attrNameLst>
                                          <p:attrName>style.color</p:attrName>
                                        </p:attrNameLst>
                                      </p:cBhvr>
                                      <p:to>
                                        <a:srgbClr val="0072C6"/>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12">
                                            <p:txEl>
                                              <p:pRg st="2" end="2"/>
                                            </p:txEl>
                                          </p:spTgt>
                                        </p:tgtEl>
                                        <p:attrNameLst>
                                          <p:attrName>style.color</p:attrName>
                                        </p:attrNameLst>
                                      </p:cBhvr>
                                      <p:to>
                                        <a:srgbClr val="D8D8D8"/>
                                      </p:to>
                                    </p:animClr>
                                  </p:childTnLst>
                                </p:cTn>
                              </p:par>
                              <p:par>
                                <p:cTn id="23" presetID="3" presetClass="emph" presetSubtype="2" fill="hold" nodeType="withEffect">
                                  <p:stCondLst>
                                    <p:cond delay="250"/>
                                  </p:stCondLst>
                                  <p:childTnLst>
                                    <p:animClr clrSpc="rgb" dir="cw">
                                      <p:cBhvr override="childStyle">
                                        <p:cTn id="24" dur="500" fill="hold"/>
                                        <p:tgtEl>
                                          <p:spTgt spid="12">
                                            <p:txEl>
                                              <p:pRg st="3" end="3"/>
                                            </p:txEl>
                                          </p:spTgt>
                                        </p:tgtEl>
                                        <p:attrNameLst>
                                          <p:attrName>style.color</p:attrName>
                                        </p:attrNameLst>
                                      </p:cBhvr>
                                      <p:to>
                                        <a:srgbClr val="0072C6"/>
                                      </p:to>
                                    </p:animClr>
                                  </p:childTnLst>
                                </p:cTn>
                              </p:par>
                              <p:par>
                                <p:cTn id="25" presetID="3" presetClass="emph" presetSubtype="2" fill="hold" nodeType="withEffect">
                                  <p:stCondLst>
                                    <p:cond delay="500"/>
                                  </p:stCondLst>
                                  <p:childTnLst>
                                    <p:animClr clrSpc="rgb" dir="cw">
                                      <p:cBhvr override="childStyle">
                                        <p:cTn id="26" dur="500" fill="hold"/>
                                        <p:tgtEl>
                                          <p:spTgt spid="12">
                                            <p:txEl>
                                              <p:pRg st="4" end="4"/>
                                            </p:txEl>
                                          </p:spTgt>
                                        </p:tgtEl>
                                        <p:attrNameLst>
                                          <p:attrName>style.color</p:attrName>
                                        </p:attrNameLst>
                                      </p:cBhvr>
                                      <p:to>
                                        <a:srgbClr val="0072C6"/>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body" sz="quarter" idx="12"/>
          </p:nvPr>
        </p:nvSpPr>
        <p:spPr>
          <a:prstGeom prst="rect">
            <a:avLst/>
          </a:prstGeom>
        </p:spPr>
        <p:txBody>
          <a:bodyPr>
            <a:normAutofit fontScale="85000" lnSpcReduction="10000"/>
          </a:bodyPr>
          <a:lstStyle/>
          <a:p>
            <a:pPr marL="252000" algn="l">
              <a:spcBef>
                <a:spcPts val="1200"/>
              </a:spcBef>
            </a:pPr>
            <a:r>
              <a:rPr lang="en-US" sz="4600" dirty="0"/>
              <a:t>Message</a:t>
            </a:r>
            <a:r>
              <a:rPr lang="ko-KR" altLang="en-US" sz="4600" dirty="0"/>
              <a:t>들은 </a:t>
            </a:r>
            <a:r>
              <a:rPr lang="en-US" altLang="ko-KR" sz="4600" dirty="0"/>
              <a:t>7</a:t>
            </a:r>
            <a:r>
              <a:rPr lang="ko-KR" altLang="en-US" sz="4600" dirty="0"/>
              <a:t>일간 저장됨</a:t>
            </a:r>
            <a:endParaRPr lang="en-US" sz="4600" dirty="0"/>
          </a:p>
        </p:txBody>
      </p:sp>
      <p:sp>
        <p:nvSpPr>
          <p:cNvPr id="2" name="Title 1"/>
          <p:cNvSpPr>
            <a:spLocks noGrp="1"/>
          </p:cNvSpPr>
          <p:nvPr>
            <p:ph type="title"/>
          </p:nvPr>
        </p:nvSpPr>
        <p:spPr/>
        <p:txBody>
          <a:bodyPr/>
          <a:lstStyle/>
          <a:p>
            <a:r>
              <a:rPr lang="en-US" dirty="0"/>
              <a:t>Queue </a:t>
            </a:r>
            <a:r>
              <a:rPr lang="ko-KR" altLang="en-US" dirty="0"/>
              <a:t>고려사항</a:t>
            </a:r>
            <a:endParaRPr lang="en-US" dirty="0"/>
          </a:p>
        </p:txBody>
      </p:sp>
    </p:spTree>
    <p:extLst>
      <p:ext uri="{BB962C8B-B14F-4D97-AF65-F5344CB8AC3E}">
        <p14:creationId xmlns:p14="http://schemas.microsoft.com/office/powerpoint/2010/main" val="184729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Queues in Code</a:t>
            </a:r>
          </a:p>
        </p:txBody>
      </p:sp>
    </p:spTree>
    <p:extLst>
      <p:ext uri="{BB962C8B-B14F-4D97-AF65-F5344CB8AC3E}">
        <p14:creationId xmlns:p14="http://schemas.microsoft.com/office/powerpoint/2010/main" val="251695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Tables</a:t>
            </a:r>
          </a:p>
        </p:txBody>
      </p:sp>
    </p:spTree>
    <p:extLst>
      <p:ext uri="{BB962C8B-B14F-4D97-AF65-F5344CB8AC3E}">
        <p14:creationId xmlns:p14="http://schemas.microsoft.com/office/powerpoint/2010/main" val="3005098384"/>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84835" y="381094"/>
            <a:ext cx="1623925" cy="1408176"/>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Table</a:t>
            </a:r>
          </a:p>
        </p:txBody>
      </p:sp>
    </p:spTree>
    <p:extLst>
      <p:ext uri="{BB962C8B-B14F-4D97-AF65-F5344CB8AC3E}">
        <p14:creationId xmlns:p14="http://schemas.microsoft.com/office/powerpoint/2010/main" val="2044171742"/>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US" dirty="0"/>
              <a:t>Table </a:t>
            </a:r>
            <a:r>
              <a:rPr lang="ko-KR" altLang="en-US" dirty="0"/>
              <a:t>저장소 구조</a:t>
            </a:r>
            <a:br>
              <a:rPr lang="en-US" dirty="0"/>
            </a:br>
            <a:endParaRPr lang="en-US" dirty="0"/>
          </a:p>
        </p:txBody>
      </p:sp>
      <p:grpSp>
        <p:nvGrpSpPr>
          <p:cNvPr id="3" name="Group 2"/>
          <p:cNvGrpSpPr/>
          <p:nvPr/>
        </p:nvGrpSpPr>
        <p:grpSpPr>
          <a:xfrm>
            <a:off x="2456406" y="2014451"/>
            <a:ext cx="7279188" cy="4297681"/>
            <a:chOff x="2456406" y="1280160"/>
            <a:chExt cx="7279188" cy="4297681"/>
          </a:xfrm>
        </p:grpSpPr>
        <p:sp>
          <p:nvSpPr>
            <p:cNvPr id="46" name="Rounded Rectangle 65"/>
            <p:cNvSpPr/>
            <p:nvPr/>
          </p:nvSpPr>
          <p:spPr>
            <a:xfrm>
              <a:off x="7534884" y="1280160"/>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47" name="Rounded Rectangle 4"/>
            <p:cNvSpPr/>
            <p:nvPr/>
          </p:nvSpPr>
          <p:spPr>
            <a:xfrm>
              <a:off x="7534884" y="1280160"/>
              <a:ext cx="220071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Entity</a:t>
              </a:r>
            </a:p>
          </p:txBody>
        </p:sp>
        <p:sp>
          <p:nvSpPr>
            <p:cNvPr id="49" name="Rounded Rectangle 68"/>
            <p:cNvSpPr/>
            <p:nvPr/>
          </p:nvSpPr>
          <p:spPr>
            <a:xfrm>
              <a:off x="4995645" y="1280161"/>
              <a:ext cx="219960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50" name="Rounded Rectangle 6"/>
            <p:cNvSpPr/>
            <p:nvPr/>
          </p:nvSpPr>
          <p:spPr>
            <a:xfrm>
              <a:off x="4995645" y="1280161"/>
              <a:ext cx="219960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Table</a:t>
              </a:r>
            </a:p>
          </p:txBody>
        </p:sp>
        <p:sp>
          <p:nvSpPr>
            <p:cNvPr id="52" name="Rounded Rectangle 71"/>
            <p:cNvSpPr/>
            <p:nvPr/>
          </p:nvSpPr>
          <p:spPr>
            <a:xfrm>
              <a:off x="2456406" y="1280161"/>
              <a:ext cx="219960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53" name="Rounded Rectangle 8"/>
            <p:cNvSpPr/>
            <p:nvPr/>
          </p:nvSpPr>
          <p:spPr>
            <a:xfrm>
              <a:off x="2456406" y="1280161"/>
              <a:ext cx="218236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cxnSp>
          <p:nvCxnSpPr>
            <p:cNvPr id="57" name="Straight Connector 56"/>
            <p:cNvCxnSpPr>
              <a:stCxn id="59" idx="3"/>
              <a:endCxn id="71" idx="1"/>
            </p:cNvCxnSpPr>
            <p:nvPr/>
          </p:nvCxnSpPr>
          <p:spPr>
            <a:xfrm>
              <a:off x="4299184" y="3809770"/>
              <a:ext cx="1077556" cy="827943"/>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a:stCxn id="59" idx="3"/>
              <a:endCxn id="69" idx="1"/>
            </p:cNvCxnSpPr>
            <p:nvPr/>
          </p:nvCxnSpPr>
          <p:spPr>
            <a:xfrm flipV="1">
              <a:off x="4299184" y="2981827"/>
              <a:ext cx="1077556" cy="827943"/>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2813228" y="343647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a:solidFill>
                    <a:srgbClr val="000000">
                      <a:alpha val="99000"/>
                    </a:srgbClr>
                  </a:solidFill>
                  <a:latin typeface="+mj-lt"/>
                </a:rPr>
                <a:t>contoso</a:t>
              </a:r>
              <a:endParaRPr lang="en-US" sz="2000" dirty="0">
                <a:solidFill>
                  <a:srgbClr val="000000">
                    <a:alpha val="99000"/>
                  </a:srgbClr>
                </a:solidFill>
                <a:latin typeface="+mj-lt"/>
              </a:endParaRPr>
            </a:p>
          </p:txBody>
        </p:sp>
        <p:cxnSp>
          <p:nvCxnSpPr>
            <p:cNvPr id="61" name="Straight Connector 60"/>
            <p:cNvCxnSpPr>
              <a:stCxn id="69" idx="3"/>
              <a:endCxn id="68" idx="1"/>
            </p:cNvCxnSpPr>
            <p:nvPr/>
          </p:nvCxnSpPr>
          <p:spPr>
            <a:xfrm>
              <a:off x="6814150" y="2981827"/>
              <a:ext cx="1028146" cy="41397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a:stCxn id="69" idx="3"/>
              <a:endCxn id="65" idx="1"/>
            </p:cNvCxnSpPr>
            <p:nvPr/>
          </p:nvCxnSpPr>
          <p:spPr>
            <a:xfrm flipV="1">
              <a:off x="6814150" y="2567856"/>
              <a:ext cx="1028147"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71" idx="3"/>
              <a:endCxn id="70" idx="1"/>
            </p:cNvCxnSpPr>
            <p:nvPr/>
          </p:nvCxnSpPr>
          <p:spPr>
            <a:xfrm>
              <a:off x="6814151" y="4637713"/>
              <a:ext cx="1028146"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a:stCxn id="71" idx="3"/>
              <a:endCxn id="72" idx="1"/>
            </p:cNvCxnSpPr>
            <p:nvPr/>
          </p:nvCxnSpPr>
          <p:spPr>
            <a:xfrm flipV="1">
              <a:off x="6814151" y="4223742"/>
              <a:ext cx="1028146"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5376740" y="2608531"/>
              <a:ext cx="1437411" cy="2402478"/>
              <a:chOff x="3406969" y="2774584"/>
              <a:chExt cx="1437411" cy="2402478"/>
            </a:xfrm>
          </p:grpSpPr>
          <p:sp>
            <p:nvSpPr>
              <p:cNvPr id="69" name="Rectangle 68"/>
              <p:cNvSpPr/>
              <p:nvPr/>
            </p:nvSpPr>
            <p:spPr>
              <a:xfrm>
                <a:off x="3406969" y="2774584"/>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rgbClr val="000000">
                        <a:alpha val="99000"/>
                      </a:srgbClr>
                    </a:solidFill>
                    <a:latin typeface="+mj-lt"/>
                  </a:rPr>
                  <a:t>customers</a:t>
                </a:r>
              </a:p>
            </p:txBody>
          </p:sp>
          <p:sp>
            <p:nvSpPr>
              <p:cNvPr id="71" name="Rectangle 70"/>
              <p:cNvSpPr/>
              <p:nvPr/>
            </p:nvSpPr>
            <p:spPr>
              <a:xfrm>
                <a:off x="3406969" y="4430470"/>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rgbClr val="000000">
                        <a:alpha val="99000"/>
                      </a:srgbClr>
                    </a:solidFill>
                    <a:latin typeface="+mj-lt"/>
                  </a:rPr>
                  <a:t>photos</a:t>
                </a:r>
              </a:p>
            </p:txBody>
          </p:sp>
        </p:grpSp>
        <p:grpSp>
          <p:nvGrpSpPr>
            <p:cNvPr id="21" name="Group 20"/>
            <p:cNvGrpSpPr/>
            <p:nvPr/>
          </p:nvGrpSpPr>
          <p:grpSpPr>
            <a:xfrm>
              <a:off x="7842296" y="2194560"/>
              <a:ext cx="1585886" cy="1574535"/>
              <a:chOff x="5906591" y="2360613"/>
              <a:chExt cx="1585886" cy="1574535"/>
            </a:xfrm>
          </p:grpSpPr>
          <p:sp>
            <p:nvSpPr>
              <p:cNvPr id="65" name="Rectangle 64"/>
              <p:cNvSpPr/>
              <p:nvPr/>
            </p:nvSpPr>
            <p:spPr>
              <a:xfrm>
                <a:off x="5906592" y="2360613"/>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Name =…</a:t>
                </a:r>
              </a:p>
              <a:p>
                <a:r>
                  <a:rPr lang="en-US" dirty="0">
                    <a:solidFill>
                      <a:srgbClr val="000000">
                        <a:alpha val="99000"/>
                      </a:srgbClr>
                    </a:solidFill>
                    <a:latin typeface="+mj-lt"/>
                  </a:rPr>
                  <a:t>Email = …</a:t>
                </a:r>
              </a:p>
            </p:txBody>
          </p:sp>
          <p:sp>
            <p:nvSpPr>
              <p:cNvPr id="68" name="Rectangle 67"/>
              <p:cNvSpPr/>
              <p:nvPr/>
            </p:nvSpPr>
            <p:spPr>
              <a:xfrm>
                <a:off x="5906591" y="318855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Name =…</a:t>
                </a:r>
              </a:p>
              <a:p>
                <a:r>
                  <a:rPr lang="en-US" dirty="0" err="1">
                    <a:solidFill>
                      <a:srgbClr val="000000">
                        <a:alpha val="99000"/>
                      </a:srgbClr>
                    </a:solidFill>
                    <a:latin typeface="+mj-lt"/>
                  </a:rPr>
                  <a:t>EMailAdd</a:t>
                </a:r>
                <a:r>
                  <a:rPr lang="en-US" dirty="0">
                    <a:solidFill>
                      <a:srgbClr val="000000">
                        <a:alpha val="99000"/>
                      </a:srgbClr>
                    </a:solidFill>
                    <a:latin typeface="+mj-lt"/>
                  </a:rPr>
                  <a:t>= </a:t>
                </a:r>
              </a:p>
            </p:txBody>
          </p:sp>
        </p:grpSp>
        <p:grpSp>
          <p:nvGrpSpPr>
            <p:cNvPr id="22" name="Group 21"/>
            <p:cNvGrpSpPr/>
            <p:nvPr/>
          </p:nvGrpSpPr>
          <p:grpSpPr>
            <a:xfrm>
              <a:off x="7842297" y="3850446"/>
              <a:ext cx="1585884" cy="1574534"/>
              <a:chOff x="5906592" y="4016499"/>
              <a:chExt cx="1585884" cy="1574534"/>
            </a:xfrm>
          </p:grpSpPr>
          <p:sp>
            <p:nvSpPr>
              <p:cNvPr id="70" name="Rounded Rectangle 97"/>
              <p:cNvSpPr/>
              <p:nvPr/>
            </p:nvSpPr>
            <p:spPr>
              <a:xfrm>
                <a:off x="5906592" y="4844441"/>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Photo ID =…</a:t>
                </a:r>
              </a:p>
              <a:p>
                <a:r>
                  <a:rPr lang="en-US" dirty="0">
                    <a:solidFill>
                      <a:srgbClr val="000000">
                        <a:alpha val="99000"/>
                      </a:srgbClr>
                    </a:solidFill>
                    <a:latin typeface="+mj-lt"/>
                  </a:rPr>
                  <a:t>Date =…</a:t>
                </a:r>
              </a:p>
            </p:txBody>
          </p:sp>
          <p:sp>
            <p:nvSpPr>
              <p:cNvPr id="72" name="Rounded Rectangle 97"/>
              <p:cNvSpPr/>
              <p:nvPr/>
            </p:nvSpPr>
            <p:spPr>
              <a:xfrm>
                <a:off x="5906592" y="401649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Photo ID =…</a:t>
                </a:r>
              </a:p>
              <a:p>
                <a:r>
                  <a:rPr lang="en-US" dirty="0">
                    <a:solidFill>
                      <a:srgbClr val="000000">
                        <a:alpha val="99000"/>
                      </a:srgbClr>
                    </a:solidFill>
                    <a:latin typeface="+mj-lt"/>
                  </a:rPr>
                  <a:t>Date =…</a:t>
                </a:r>
              </a:p>
            </p:txBody>
          </p:sp>
        </p:grpSp>
      </p:grpSp>
    </p:spTree>
    <p:extLst>
      <p:ext uri="{BB962C8B-B14F-4D97-AF65-F5344CB8AC3E}">
        <p14:creationId xmlns:p14="http://schemas.microsoft.com/office/powerpoint/2010/main" val="90205502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a:t>Storage Blob</a:t>
            </a:r>
          </a:p>
        </p:txBody>
      </p:sp>
      <p:pic>
        <p:nvPicPr>
          <p:cNvPr id="5" name="Picture 4"/>
          <p:cNvPicPr>
            <a:picLocks noChangeAspect="1"/>
          </p:cNvPicPr>
          <p:nvPr/>
        </p:nvPicPr>
        <p:blipFill>
          <a:blip r:embed="rId2"/>
          <a:stretch>
            <a:fillRect/>
          </a:stretch>
        </p:blipFill>
        <p:spPr>
          <a:xfrm>
            <a:off x="5281165" y="381093"/>
            <a:ext cx="1629670" cy="1409101"/>
          </a:xfrm>
          <a:prstGeom prst="rect">
            <a:avLst/>
          </a:prstGeom>
        </p:spPr>
      </p:pic>
    </p:spTree>
    <p:extLst>
      <p:ext uri="{BB962C8B-B14F-4D97-AF65-F5344CB8AC3E}">
        <p14:creationId xmlns:p14="http://schemas.microsoft.com/office/powerpoint/2010/main" val="2656153546"/>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p>
        </p:txBody>
      </p:sp>
      <p:sp>
        <p:nvSpPr>
          <p:cNvPr id="3" name="Content Placeholder 2"/>
          <p:cNvSpPr>
            <a:spLocks noGrp="1"/>
          </p:cNvSpPr>
          <p:nvPr>
            <p:ph sz="quarter" idx="10"/>
          </p:nvPr>
        </p:nvSpPr>
        <p:spPr/>
        <p:txBody>
          <a:bodyPr anchor="ctr"/>
          <a:lstStyle/>
          <a:p>
            <a:pPr marL="0" indent="0">
              <a:buNone/>
            </a:pPr>
            <a:r>
              <a:rPr lang="en-US" sz="3600" dirty="0"/>
              <a:t>Not an RDBMS Table!</a:t>
            </a:r>
          </a:p>
          <a:p>
            <a:pPr marL="0" indent="0">
              <a:buNone/>
            </a:pPr>
            <a:r>
              <a:rPr lang="en-US" sz="3600" dirty="0"/>
              <a:t>‘Entities’</a:t>
            </a:r>
            <a:r>
              <a:rPr lang="ko-KR" altLang="en-US" sz="3600" dirty="0"/>
              <a:t>가 주요한 컨셉</a:t>
            </a:r>
            <a:endParaRPr lang="en-US" sz="3600" dirty="0"/>
          </a:p>
        </p:txBody>
      </p:sp>
      <p:sp>
        <p:nvSpPr>
          <p:cNvPr id="23" name="Freeform 7"/>
          <p:cNvSpPr>
            <a:spLocks noEditPoints="1"/>
          </p:cNvSpPr>
          <p:nvPr/>
        </p:nvSpPr>
        <p:spPr bwMode="auto">
          <a:xfrm>
            <a:off x="7461285" y="3033543"/>
            <a:ext cx="1273118" cy="1040157"/>
          </a:xfrm>
          <a:custGeom>
            <a:avLst/>
            <a:gdLst>
              <a:gd name="T0" fmla="*/ 1349 w 1388"/>
              <a:gd name="T1" fmla="*/ 967 h 1134"/>
              <a:gd name="T2" fmla="*/ 781 w 1388"/>
              <a:gd name="T3" fmla="*/ 49 h 1134"/>
              <a:gd name="T4" fmla="*/ 692 w 1388"/>
              <a:gd name="T5" fmla="*/ 0 h 1134"/>
              <a:gd name="T6" fmla="*/ 600 w 1388"/>
              <a:gd name="T7" fmla="*/ 48 h 1134"/>
              <a:gd name="T8" fmla="*/ 32 w 1388"/>
              <a:gd name="T9" fmla="*/ 962 h 1134"/>
              <a:gd name="T10" fmla="*/ 29 w 1388"/>
              <a:gd name="T11" fmla="*/ 1074 h 1134"/>
              <a:gd name="T12" fmla="*/ 115 w 1388"/>
              <a:gd name="T13" fmla="*/ 1128 h 1134"/>
              <a:gd name="T14" fmla="*/ 1263 w 1388"/>
              <a:gd name="T15" fmla="*/ 1128 h 1134"/>
              <a:gd name="T16" fmla="*/ 1348 w 1388"/>
              <a:gd name="T17" fmla="*/ 1081 h 1134"/>
              <a:gd name="T18" fmla="*/ 1349 w 1388"/>
              <a:gd name="T19" fmla="*/ 967 h 1134"/>
              <a:gd name="T20" fmla="*/ 769 w 1388"/>
              <a:gd name="T21" fmla="*/ 996 h 1134"/>
              <a:gd name="T22" fmla="*/ 614 w 1388"/>
              <a:gd name="T23" fmla="*/ 996 h 1134"/>
              <a:gd name="T24" fmla="*/ 614 w 1388"/>
              <a:gd name="T25" fmla="*/ 849 h 1134"/>
              <a:gd name="T26" fmla="*/ 769 w 1388"/>
              <a:gd name="T27" fmla="*/ 849 h 1134"/>
              <a:gd name="T28" fmla="*/ 769 w 1388"/>
              <a:gd name="T29" fmla="*/ 996 h 1134"/>
              <a:gd name="T30" fmla="*/ 769 w 1388"/>
              <a:gd name="T31" fmla="*/ 492 h 1134"/>
              <a:gd name="T32" fmla="*/ 730 w 1388"/>
              <a:gd name="T33" fmla="*/ 751 h 1134"/>
              <a:gd name="T34" fmla="*/ 655 w 1388"/>
              <a:gd name="T35" fmla="*/ 751 h 1134"/>
              <a:gd name="T36" fmla="*/ 614 w 1388"/>
              <a:gd name="T37" fmla="*/ 492 h 1134"/>
              <a:gd name="T38" fmla="*/ 614 w 1388"/>
              <a:gd name="T39" fmla="*/ 332 h 1134"/>
              <a:gd name="T40" fmla="*/ 769 w 1388"/>
              <a:gd name="T41" fmla="*/ 332 h 1134"/>
              <a:gd name="T42" fmla="*/ 769 w 1388"/>
              <a:gd name="T43" fmla="*/ 492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88" h="1134">
                <a:moveTo>
                  <a:pt x="1349" y="967"/>
                </a:moveTo>
                <a:cubicBezTo>
                  <a:pt x="781" y="49"/>
                  <a:pt x="781" y="49"/>
                  <a:pt x="781" y="49"/>
                </a:cubicBezTo>
                <a:cubicBezTo>
                  <a:pt x="781" y="49"/>
                  <a:pt x="758" y="0"/>
                  <a:pt x="692" y="0"/>
                </a:cubicBezTo>
                <a:cubicBezTo>
                  <a:pt x="626" y="0"/>
                  <a:pt x="600" y="48"/>
                  <a:pt x="600" y="48"/>
                </a:cubicBezTo>
                <a:cubicBezTo>
                  <a:pt x="32" y="962"/>
                  <a:pt x="32" y="962"/>
                  <a:pt x="32" y="962"/>
                </a:cubicBezTo>
                <a:cubicBezTo>
                  <a:pt x="32" y="962"/>
                  <a:pt x="0" y="1021"/>
                  <a:pt x="29" y="1074"/>
                </a:cubicBezTo>
                <a:cubicBezTo>
                  <a:pt x="58" y="1127"/>
                  <a:pt x="115" y="1128"/>
                  <a:pt x="115" y="1128"/>
                </a:cubicBezTo>
                <a:cubicBezTo>
                  <a:pt x="1263" y="1128"/>
                  <a:pt x="1263" y="1128"/>
                  <a:pt x="1263" y="1128"/>
                </a:cubicBezTo>
                <a:cubicBezTo>
                  <a:pt x="1263" y="1128"/>
                  <a:pt x="1308" y="1134"/>
                  <a:pt x="1348" y="1081"/>
                </a:cubicBezTo>
                <a:cubicBezTo>
                  <a:pt x="1388" y="1028"/>
                  <a:pt x="1349" y="967"/>
                  <a:pt x="1349" y="967"/>
                </a:cubicBezTo>
                <a:close/>
                <a:moveTo>
                  <a:pt x="769" y="996"/>
                </a:moveTo>
                <a:cubicBezTo>
                  <a:pt x="614" y="996"/>
                  <a:pt x="614" y="996"/>
                  <a:pt x="614" y="996"/>
                </a:cubicBezTo>
                <a:cubicBezTo>
                  <a:pt x="614" y="849"/>
                  <a:pt x="614" y="849"/>
                  <a:pt x="614" y="849"/>
                </a:cubicBezTo>
                <a:cubicBezTo>
                  <a:pt x="769" y="849"/>
                  <a:pt x="769" y="849"/>
                  <a:pt x="769" y="849"/>
                </a:cubicBezTo>
                <a:lnTo>
                  <a:pt x="769" y="996"/>
                </a:lnTo>
                <a:close/>
                <a:moveTo>
                  <a:pt x="769" y="492"/>
                </a:moveTo>
                <a:cubicBezTo>
                  <a:pt x="730" y="751"/>
                  <a:pt x="730" y="751"/>
                  <a:pt x="730" y="751"/>
                </a:cubicBezTo>
                <a:cubicBezTo>
                  <a:pt x="655" y="751"/>
                  <a:pt x="655" y="751"/>
                  <a:pt x="655" y="751"/>
                </a:cubicBezTo>
                <a:cubicBezTo>
                  <a:pt x="614" y="492"/>
                  <a:pt x="614" y="492"/>
                  <a:pt x="614" y="492"/>
                </a:cubicBezTo>
                <a:cubicBezTo>
                  <a:pt x="614" y="332"/>
                  <a:pt x="614" y="332"/>
                  <a:pt x="614" y="332"/>
                </a:cubicBezTo>
                <a:cubicBezTo>
                  <a:pt x="769" y="332"/>
                  <a:pt x="769" y="332"/>
                  <a:pt x="769" y="332"/>
                </a:cubicBezTo>
                <a:lnTo>
                  <a:pt x="769" y="492"/>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089776894"/>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p>
        </p:txBody>
      </p:sp>
      <p:sp>
        <p:nvSpPr>
          <p:cNvPr id="3" name="Content Placeholder 2"/>
          <p:cNvSpPr>
            <a:spLocks noGrp="1"/>
          </p:cNvSpPr>
          <p:nvPr>
            <p:ph sz="quarter" idx="10"/>
          </p:nvPr>
        </p:nvSpPr>
        <p:spPr/>
        <p:txBody>
          <a:bodyPr anchor="ctr"/>
          <a:lstStyle/>
          <a:p>
            <a:pPr marL="0" indent="0">
              <a:buNone/>
            </a:pPr>
            <a:r>
              <a:rPr lang="en-US" sz="3600" dirty="0"/>
              <a:t>Entity</a:t>
            </a:r>
            <a:r>
              <a:rPr lang="ko-KR" altLang="en-US" sz="3600" dirty="0"/>
              <a:t>는 </a:t>
            </a:r>
            <a:r>
              <a:rPr lang="en-US" altLang="ko-KR" sz="3600" dirty="0"/>
              <a:t>255</a:t>
            </a:r>
            <a:r>
              <a:rPr lang="ko-KR" altLang="en-US" sz="3600" dirty="0"/>
              <a:t>개의 </a:t>
            </a:r>
            <a:r>
              <a:rPr lang="en-US" sz="3600"/>
              <a:t>property</a:t>
            </a:r>
            <a:r>
              <a:rPr lang="ko-KR" altLang="en-US" sz="3600"/>
              <a:t>를 </a:t>
            </a:r>
            <a:r>
              <a:rPr lang="ko-KR" altLang="en-US" sz="3600" dirty="0"/>
              <a:t>보유 가능</a:t>
            </a:r>
            <a:endParaRPr lang="en-US" sz="3600" dirty="0"/>
          </a:p>
          <a:p>
            <a:pPr marL="0" indent="0">
              <a:buNone/>
            </a:pPr>
            <a:r>
              <a:rPr lang="ko-KR" altLang="en-US" sz="3600" dirty="0"/>
              <a:t>개별 </a:t>
            </a:r>
            <a:r>
              <a:rPr lang="en-US" altLang="ko-KR" sz="3600" dirty="0"/>
              <a:t>entity </a:t>
            </a:r>
            <a:r>
              <a:rPr lang="ko-KR" altLang="en-US" sz="3600" dirty="0"/>
              <a:t>당 </a:t>
            </a:r>
            <a:r>
              <a:rPr lang="en-US" sz="3600" dirty="0"/>
              <a:t>1MB </a:t>
            </a:r>
            <a:r>
              <a:rPr lang="ko-KR" altLang="en-US" sz="3600" dirty="0"/>
              <a:t>저장 가능</a:t>
            </a:r>
            <a:endParaRPr lang="en-US" sz="3600" dirty="0"/>
          </a:p>
        </p:txBody>
      </p:sp>
    </p:spTree>
    <p:extLst>
      <p:ext uri="{BB962C8B-B14F-4D97-AF65-F5344CB8AC3E}">
        <p14:creationId xmlns:p14="http://schemas.microsoft.com/office/powerpoint/2010/main" val="2754919415"/>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600" spc="-100" dirty="0" err="1">
                <a:solidFill>
                  <a:schemeClr val="bg1">
                    <a:alpha val="99000"/>
                  </a:schemeClr>
                </a:solidFill>
                <a:ea typeface="Segoe UI" pitchFamily="34" charset="0"/>
                <a:cs typeface="Segoe UI" pitchFamily="34" charset="0"/>
              </a:rPr>
              <a:t>PartitionKey</a:t>
            </a:r>
            <a:r>
              <a:rPr lang="en-US" sz="3600" spc="-100" dirty="0">
                <a:solidFill>
                  <a:schemeClr val="bg1">
                    <a:alpha val="99000"/>
                  </a:schemeClr>
                </a:solidFill>
                <a:ea typeface="Segoe UI" pitchFamily="34" charset="0"/>
                <a:cs typeface="Segoe UI" pitchFamily="34" charset="0"/>
              </a:rPr>
              <a:t> &amp; </a:t>
            </a:r>
            <a:r>
              <a:rPr lang="en-US" sz="3600" spc="-100" dirty="0" err="1">
                <a:solidFill>
                  <a:schemeClr val="bg1">
                    <a:alpha val="99000"/>
                  </a:schemeClr>
                </a:solidFill>
                <a:ea typeface="Segoe UI" pitchFamily="34" charset="0"/>
                <a:cs typeface="Segoe UI" pitchFamily="34" charset="0"/>
              </a:rPr>
              <a:t>RowKey</a:t>
            </a:r>
            <a:r>
              <a:rPr lang="en-US" sz="3600" spc="-100" dirty="0">
                <a:solidFill>
                  <a:schemeClr val="bg1">
                    <a:alpha val="99000"/>
                  </a:schemeClr>
                </a:solidFill>
                <a:ea typeface="Segoe UI" pitchFamily="34" charset="0"/>
                <a:cs typeface="Segoe UI" pitchFamily="34" charset="0"/>
              </a:rPr>
              <a:t> </a:t>
            </a:r>
            <a:r>
              <a:rPr lang="ko-KR" altLang="en-US" sz="3600" spc="-100" dirty="0">
                <a:solidFill>
                  <a:schemeClr val="bg1">
                    <a:alpha val="99000"/>
                  </a:schemeClr>
                </a:solidFill>
                <a:ea typeface="Segoe UI" pitchFamily="34" charset="0"/>
                <a:cs typeface="Segoe UI" pitchFamily="34" charset="0"/>
              </a:rPr>
              <a:t>는</a:t>
            </a:r>
            <a:r>
              <a:rPr lang="en-US" sz="3600" spc="-100" dirty="0">
                <a:solidFill>
                  <a:schemeClr val="bg1">
                    <a:alpha val="99000"/>
                  </a:schemeClr>
                </a:solidFill>
                <a:ea typeface="Segoe UI" pitchFamily="34" charset="0"/>
                <a:cs typeface="Segoe UI" pitchFamily="34" charset="0"/>
              </a:rPr>
              <a:t> </a:t>
            </a:r>
            <a:r>
              <a:rPr lang="ko-KR" altLang="en-US" sz="3600" spc="-100" dirty="0">
                <a:solidFill>
                  <a:schemeClr val="bg1">
                    <a:alpha val="99000"/>
                  </a:schemeClr>
                </a:solidFill>
                <a:ea typeface="Segoe UI" pitchFamily="34" charset="0"/>
                <a:cs typeface="Segoe UI" pitchFamily="34" charset="0"/>
              </a:rPr>
              <a:t>필수 </a:t>
            </a:r>
            <a:r>
              <a:rPr lang="en-US" altLang="ko-KR" sz="3600" dirty="0"/>
              <a:t>Properties</a:t>
            </a:r>
            <a:endParaRPr lang="en-US" sz="3600" spc="-100" dirty="0">
              <a:solidFill>
                <a:schemeClr val="bg1">
                  <a:alpha val="99000"/>
                </a:schemeClr>
              </a:solidFill>
              <a:ea typeface="Segoe UI" pitchFamily="34" charset="0"/>
              <a:cs typeface="Segoe UI" pitchFamily="34" charset="0"/>
            </a:endParaRPr>
          </a:p>
          <a:p>
            <a:pPr marL="0" indent="0">
              <a:lnSpc>
                <a:spcPct val="150000"/>
              </a:lnSpc>
              <a:spcBef>
                <a:spcPts val="1200"/>
              </a:spcBef>
              <a:buNone/>
            </a:pPr>
            <a:r>
              <a:rPr lang="ko-KR" altLang="en-US" sz="3600" spc="-100" dirty="0">
                <a:solidFill>
                  <a:schemeClr val="bg1">
                    <a:alpha val="99000"/>
                  </a:schemeClr>
                </a:solidFill>
                <a:ea typeface="Segoe UI" pitchFamily="34" charset="0"/>
                <a:cs typeface="Segoe UI" pitchFamily="34" charset="0"/>
              </a:rPr>
              <a:t>복합키가 </a:t>
            </a:r>
            <a:r>
              <a:rPr lang="en-US" altLang="ko-KR" sz="3600" spc="-100" dirty="0">
                <a:solidFill>
                  <a:schemeClr val="bg1">
                    <a:alpha val="99000"/>
                  </a:schemeClr>
                </a:solidFill>
                <a:ea typeface="Segoe UI" pitchFamily="34" charset="0"/>
                <a:cs typeface="Segoe UI" pitchFamily="34" charset="0"/>
              </a:rPr>
              <a:t>entity</a:t>
            </a:r>
            <a:r>
              <a:rPr lang="ko-KR" altLang="en-US" sz="3600" spc="-100" dirty="0">
                <a:solidFill>
                  <a:schemeClr val="bg1">
                    <a:alpha val="99000"/>
                  </a:schemeClr>
                </a:solidFill>
                <a:ea typeface="Segoe UI" pitchFamily="34" charset="0"/>
                <a:cs typeface="Segoe UI" pitchFamily="34" charset="0"/>
              </a:rPr>
              <a:t>를 고유하게 식별</a:t>
            </a:r>
            <a:endParaRPr lang="en-US" sz="3600" spc="-100" dirty="0">
              <a:solidFill>
                <a:schemeClr val="bg1">
                  <a:alpha val="99000"/>
                </a:schemeClr>
              </a:solidFill>
              <a:ea typeface="Segoe UI" pitchFamily="34" charset="0"/>
              <a:cs typeface="Segoe UI" pitchFamily="34" charset="0"/>
            </a:endParaRPr>
          </a:p>
          <a:p>
            <a:pPr marL="0" indent="0">
              <a:lnSpc>
                <a:spcPct val="150000"/>
              </a:lnSpc>
              <a:spcBef>
                <a:spcPts val="1200"/>
              </a:spcBef>
              <a:buNone/>
            </a:pPr>
            <a:r>
              <a:rPr lang="ko-KR" altLang="en-US" sz="3600" spc="-100" dirty="0">
                <a:solidFill>
                  <a:schemeClr val="bg1">
                    <a:alpha val="99000"/>
                  </a:schemeClr>
                </a:solidFill>
                <a:ea typeface="Segoe UI" pitchFamily="34" charset="0"/>
                <a:cs typeface="Segoe UI" pitchFamily="34" charset="0"/>
              </a:rPr>
              <a:t>유일하게 색인된 </a:t>
            </a:r>
            <a:r>
              <a:rPr lang="en-US" altLang="ko-KR" sz="3600" spc="-100" dirty="0">
                <a:solidFill>
                  <a:schemeClr val="bg1">
                    <a:alpha val="99000"/>
                  </a:schemeClr>
                </a:solidFill>
                <a:ea typeface="Segoe UI" pitchFamily="34" charset="0"/>
                <a:cs typeface="Segoe UI" pitchFamily="34" charset="0"/>
              </a:rPr>
              <a:t>property</a:t>
            </a:r>
            <a:endParaRPr lang="en-US" sz="3600" spc="-100" dirty="0">
              <a:solidFill>
                <a:schemeClr val="bg1">
                  <a:alpha val="99000"/>
                </a:schemeClr>
              </a:solidFill>
              <a:ea typeface="Segoe UI" pitchFamily="34" charset="0"/>
              <a:cs typeface="Segoe UI" pitchFamily="34" charset="0"/>
            </a:endParaRPr>
          </a:p>
          <a:p>
            <a:pPr marL="0" indent="0">
              <a:lnSpc>
                <a:spcPct val="150000"/>
              </a:lnSpc>
              <a:spcBef>
                <a:spcPts val="1200"/>
              </a:spcBef>
              <a:buNone/>
            </a:pPr>
            <a:r>
              <a:rPr lang="ko-KR" altLang="en-US" sz="3600" spc="-100" dirty="0">
                <a:solidFill>
                  <a:schemeClr val="bg1">
                    <a:alpha val="99000"/>
                  </a:schemeClr>
                </a:solidFill>
                <a:ea typeface="Segoe UI" pitchFamily="34" charset="0"/>
                <a:cs typeface="Segoe UI" pitchFamily="34" charset="0"/>
              </a:rPr>
              <a:t>정렬 순서를 정의</a:t>
            </a:r>
            <a:endParaRPr lang="en-US" sz="3600" dirty="0"/>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p>
        </p:txBody>
      </p:sp>
      <p:sp>
        <p:nvSpPr>
          <p:cNvPr id="4" name="Text Placeholder 3"/>
          <p:cNvSpPr>
            <a:spLocks noGrp="1"/>
          </p:cNvSpPr>
          <p:nvPr>
            <p:ph type="body" sz="quarter" idx="11"/>
          </p:nvPr>
        </p:nvSpPr>
        <p:spPr/>
        <p:txBody>
          <a:bodyPr/>
          <a:lstStyle/>
          <a:p>
            <a:r>
              <a:rPr lang="en-US" dirty="0"/>
              <a:t>Entity Properties</a:t>
            </a:r>
          </a:p>
        </p:txBody>
      </p:sp>
    </p:spTree>
    <p:extLst>
      <p:ext uri="{BB962C8B-B14F-4D97-AF65-F5344CB8AC3E}">
        <p14:creationId xmlns:p14="http://schemas.microsoft.com/office/powerpoint/2010/main" val="3022732322"/>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table</a:t>
            </a:r>
          </a:p>
        </p:txBody>
      </p:sp>
    </p:spTree>
    <p:extLst>
      <p:ext uri="{BB962C8B-B14F-4D97-AF65-F5344CB8AC3E}">
        <p14:creationId xmlns:p14="http://schemas.microsoft.com/office/powerpoint/2010/main" val="1310042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ctr"/>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Locality</a:t>
            </a:r>
          </a:p>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Group Transactions</a:t>
            </a:r>
          </a:p>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Scalability</a:t>
            </a:r>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err="1"/>
              <a:t>PartitionKey</a:t>
            </a:r>
            <a:r>
              <a:rPr lang="ko-KR" altLang="en-US" dirty="0"/>
              <a:t>의 목적</a:t>
            </a:r>
            <a:endParaRPr lang="en-US" dirty="0"/>
          </a:p>
        </p:txBody>
      </p:sp>
    </p:spTree>
    <p:extLst>
      <p:ext uri="{BB962C8B-B14F-4D97-AF65-F5344CB8AC3E}">
        <p14:creationId xmlns:p14="http://schemas.microsoft.com/office/powerpoint/2010/main" val="2574031981"/>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Locality</a:t>
            </a: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같은 </a:t>
            </a:r>
            <a:r>
              <a:rPr lang="en-US" altLang="ko-KR" sz="3600" spc="-100" dirty="0">
                <a:solidFill>
                  <a:schemeClr val="bg1">
                    <a:alpha val="99000"/>
                  </a:schemeClr>
                </a:solidFill>
                <a:latin typeface="+mj-lt"/>
                <a:ea typeface="Segoe UI" pitchFamily="34" charset="0"/>
                <a:cs typeface="Segoe UI" pitchFamily="34" charset="0"/>
              </a:rPr>
              <a:t>partition</a:t>
            </a:r>
            <a:r>
              <a:rPr lang="ko-KR" altLang="en-US" sz="3600" spc="-100" dirty="0">
                <a:solidFill>
                  <a:schemeClr val="bg1">
                    <a:alpha val="99000"/>
                  </a:schemeClr>
                </a:solidFill>
                <a:latin typeface="+mj-lt"/>
                <a:ea typeface="Segoe UI" pitchFamily="34" charset="0"/>
                <a:cs typeface="Segoe UI" pitchFamily="34" charset="0"/>
              </a:rPr>
              <a:t>의 </a:t>
            </a:r>
            <a:r>
              <a:rPr lang="en-US" altLang="ko-KR" sz="3600" spc="-100" dirty="0">
                <a:solidFill>
                  <a:schemeClr val="bg1">
                    <a:alpha val="99000"/>
                  </a:schemeClr>
                </a:solidFill>
                <a:latin typeface="+mj-lt"/>
                <a:ea typeface="Segoe UI" pitchFamily="34" charset="0"/>
                <a:cs typeface="Segoe UI" pitchFamily="34" charset="0"/>
              </a:rPr>
              <a:t>entity</a:t>
            </a:r>
            <a:r>
              <a:rPr lang="ko-KR" altLang="en-US" sz="3600" spc="-100" dirty="0">
                <a:solidFill>
                  <a:schemeClr val="bg1">
                    <a:alpha val="99000"/>
                  </a:schemeClr>
                </a:solidFill>
                <a:latin typeface="+mj-lt"/>
                <a:ea typeface="Segoe UI" pitchFamily="34" charset="0"/>
                <a:cs typeface="Segoe UI" pitchFamily="34" charset="0"/>
              </a:rPr>
              <a:t>는 함께 저장됨</a:t>
            </a:r>
            <a:endParaRPr lang="en-US" sz="3600" spc="-100" dirty="0">
              <a:solidFill>
                <a:schemeClr val="bg1">
                  <a:alpha val="99000"/>
                </a:schemeClr>
              </a:solidFill>
              <a:latin typeface="+mj-lt"/>
              <a:ea typeface="Segoe UI" pitchFamily="34" charset="0"/>
              <a:cs typeface="Segoe UI" pitchFamily="34" charset="0"/>
            </a:endParaRP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효율적인 쿼리와 지역 캐시 가능</a:t>
            </a:r>
            <a:endParaRPr lang="en-US" sz="3600" spc="-100" dirty="0">
              <a:solidFill>
                <a:schemeClr val="bg1">
                  <a:alpha val="99000"/>
                </a:schemeClr>
              </a:solidFill>
              <a:latin typeface="+mj-lt"/>
              <a:ea typeface="Segoe UI" pitchFamily="34" charset="0"/>
              <a:cs typeface="Segoe UI" pitchFamily="34" charset="0"/>
            </a:endParaRP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모든 쿼리에 가능한 </a:t>
            </a:r>
            <a:r>
              <a:rPr lang="en-US" altLang="ko-KR" sz="3600" spc="-100" dirty="0">
                <a:solidFill>
                  <a:schemeClr val="bg1">
                    <a:alpha val="99000"/>
                  </a:schemeClr>
                </a:solidFill>
                <a:latin typeface="+mj-lt"/>
                <a:ea typeface="Segoe UI" pitchFamily="34" charset="0"/>
                <a:cs typeface="Segoe UI" pitchFamily="34" charset="0"/>
              </a:rPr>
              <a:t>partition key</a:t>
            </a:r>
            <a:r>
              <a:rPr lang="ko-KR" altLang="en-US" sz="3600" spc="-100" dirty="0">
                <a:solidFill>
                  <a:schemeClr val="bg1">
                    <a:alpha val="99000"/>
                  </a:schemeClr>
                </a:solidFill>
                <a:latin typeface="+mj-lt"/>
                <a:ea typeface="Segoe UI" pitchFamily="34" charset="0"/>
                <a:cs typeface="Segoe UI" pitchFamily="34" charset="0"/>
              </a:rPr>
              <a:t>를 넣어 쿼리하는게 유리함</a:t>
            </a:r>
            <a:endParaRPr lang="en-US"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err="1"/>
              <a:t>PartitionKey</a:t>
            </a:r>
            <a:r>
              <a:rPr lang="ko-KR" altLang="en-US" dirty="0"/>
              <a:t>의 목적</a:t>
            </a:r>
            <a:endParaRPr lang="en-US" dirty="0"/>
          </a:p>
        </p:txBody>
      </p:sp>
    </p:spTree>
    <p:extLst>
      <p:ext uri="{BB962C8B-B14F-4D97-AF65-F5344CB8AC3E}">
        <p14:creationId xmlns:p14="http://schemas.microsoft.com/office/powerpoint/2010/main" val="3940991453"/>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Group Transactions</a:t>
            </a: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같은 </a:t>
            </a:r>
            <a:r>
              <a:rPr lang="en-US" altLang="ko-KR" sz="3600" spc="-100" dirty="0">
                <a:solidFill>
                  <a:schemeClr val="bg1">
                    <a:alpha val="99000"/>
                  </a:schemeClr>
                </a:solidFill>
                <a:latin typeface="+mj-lt"/>
                <a:ea typeface="Segoe UI" pitchFamily="34" charset="0"/>
                <a:cs typeface="Segoe UI" pitchFamily="34" charset="0"/>
              </a:rPr>
              <a:t>partition</a:t>
            </a:r>
            <a:r>
              <a:rPr lang="ko-KR" altLang="en-US" sz="3600" spc="-100" dirty="0">
                <a:solidFill>
                  <a:schemeClr val="bg1">
                    <a:alpha val="99000"/>
                  </a:schemeClr>
                </a:solidFill>
                <a:latin typeface="+mj-lt"/>
                <a:ea typeface="Segoe UI" pitchFamily="34" charset="0"/>
                <a:cs typeface="Segoe UI" pitchFamily="34" charset="0"/>
              </a:rPr>
              <a:t>에 위치할 경우 여러 </a:t>
            </a:r>
            <a:r>
              <a:rPr lang="en-US" altLang="ko-KR" sz="3600" spc="-100" dirty="0">
                <a:solidFill>
                  <a:schemeClr val="bg1">
                    <a:alpha val="99000"/>
                  </a:schemeClr>
                </a:solidFill>
                <a:latin typeface="+mj-lt"/>
                <a:ea typeface="Segoe UI" pitchFamily="34" charset="0"/>
                <a:cs typeface="Segoe UI" pitchFamily="34" charset="0"/>
              </a:rPr>
              <a:t>CRUD</a:t>
            </a:r>
            <a:r>
              <a:rPr lang="ko-KR" altLang="en-US" sz="3600" spc="-100" dirty="0">
                <a:solidFill>
                  <a:schemeClr val="bg1">
                    <a:alpha val="99000"/>
                  </a:schemeClr>
                </a:solidFill>
                <a:latin typeface="+mj-lt"/>
                <a:ea typeface="Segoe UI" pitchFamily="34" charset="0"/>
                <a:cs typeface="Segoe UI" pitchFamily="34" charset="0"/>
              </a:rPr>
              <a:t>를 하나의 </a:t>
            </a:r>
            <a:r>
              <a:rPr lang="en-US" altLang="ko-KR" sz="3600" spc="-100" dirty="0">
                <a:solidFill>
                  <a:schemeClr val="bg1">
                    <a:alpha val="99000"/>
                  </a:schemeClr>
                </a:solidFill>
                <a:latin typeface="+mj-lt"/>
                <a:ea typeface="Segoe UI" pitchFamily="34" charset="0"/>
                <a:cs typeface="Segoe UI" pitchFamily="34" charset="0"/>
              </a:rPr>
              <a:t>transaction</a:t>
            </a:r>
            <a:r>
              <a:rPr lang="ko-KR" altLang="en-US" sz="3600" spc="-100" dirty="0">
                <a:solidFill>
                  <a:schemeClr val="bg1">
                    <a:alpha val="99000"/>
                  </a:schemeClr>
                </a:solidFill>
                <a:latin typeface="+mj-lt"/>
                <a:ea typeface="Segoe UI" pitchFamily="34" charset="0"/>
                <a:cs typeface="Segoe UI" pitchFamily="34" charset="0"/>
              </a:rPr>
              <a:t>으로 처리 가능 </a:t>
            </a:r>
            <a:endParaRPr lang="en-US" altLang="ko-KR"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err="1"/>
              <a:t>PartitionKey</a:t>
            </a:r>
            <a:r>
              <a:rPr lang="ko-KR" altLang="en-US" dirty="0"/>
              <a:t>의 목적</a:t>
            </a:r>
            <a:endParaRPr lang="en-US" dirty="0"/>
          </a:p>
        </p:txBody>
      </p:sp>
    </p:spTree>
    <p:extLst>
      <p:ext uri="{BB962C8B-B14F-4D97-AF65-F5344CB8AC3E}">
        <p14:creationId xmlns:p14="http://schemas.microsoft.com/office/powerpoint/2010/main" val="1030762368"/>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Scalability</a:t>
            </a: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처리량</a:t>
            </a:r>
            <a:r>
              <a:rPr lang="en-US" sz="3600" spc="-100" dirty="0">
                <a:solidFill>
                  <a:schemeClr val="bg1">
                    <a:alpha val="99000"/>
                  </a:schemeClr>
                </a:solidFill>
                <a:latin typeface="+mj-lt"/>
                <a:ea typeface="Segoe UI" pitchFamily="34" charset="0"/>
                <a:cs typeface="Segoe UI" pitchFamily="34" charset="0"/>
              </a:rPr>
              <a:t> – 500 </a:t>
            </a:r>
            <a:r>
              <a:rPr lang="en-US" sz="3600" spc="-100" dirty="0" err="1">
                <a:solidFill>
                  <a:schemeClr val="bg1">
                    <a:alpha val="99000"/>
                  </a:schemeClr>
                </a:solidFill>
                <a:latin typeface="+mj-lt"/>
                <a:ea typeface="Segoe UI" pitchFamily="34" charset="0"/>
                <a:cs typeface="Segoe UI" pitchFamily="34" charset="0"/>
              </a:rPr>
              <a:t>tps</a:t>
            </a:r>
            <a:r>
              <a:rPr lang="en-US" sz="3600" spc="-100" dirty="0">
                <a:solidFill>
                  <a:schemeClr val="bg1">
                    <a:alpha val="99000"/>
                  </a:schemeClr>
                </a:solidFill>
                <a:latin typeface="+mj-lt"/>
                <a:ea typeface="Segoe UI" pitchFamily="34" charset="0"/>
                <a:cs typeface="Segoe UI" pitchFamily="34" charset="0"/>
              </a:rPr>
              <a:t>/partition </a:t>
            </a:r>
            <a:r>
              <a:rPr lang="ko-KR" altLang="en-US" sz="3600" spc="-100" dirty="0">
                <a:solidFill>
                  <a:schemeClr val="bg1">
                    <a:alpha val="99000"/>
                  </a:schemeClr>
                </a:solidFill>
                <a:latin typeface="+mj-lt"/>
                <a:ea typeface="Segoe UI" pitchFamily="34" charset="0"/>
                <a:cs typeface="Segoe UI" pitchFamily="34" charset="0"/>
              </a:rPr>
              <a:t>및</a:t>
            </a:r>
            <a:r>
              <a:rPr lang="en-US" sz="3600" spc="-100" dirty="0">
                <a:solidFill>
                  <a:schemeClr val="bg1">
                    <a:alpha val="99000"/>
                  </a:schemeClr>
                </a:solidFill>
                <a:latin typeface="+mj-lt"/>
                <a:ea typeface="Segoe UI" pitchFamily="34" charset="0"/>
                <a:cs typeface="Segoe UI" pitchFamily="34" charset="0"/>
              </a:rPr>
              <a:t> 7,000 </a:t>
            </a:r>
            <a:r>
              <a:rPr lang="en-US" sz="3600" spc="-100" dirty="0" err="1">
                <a:solidFill>
                  <a:schemeClr val="bg1">
                    <a:alpha val="99000"/>
                  </a:schemeClr>
                </a:solidFill>
                <a:latin typeface="+mj-lt"/>
                <a:ea typeface="Segoe UI" pitchFamily="34" charset="0"/>
                <a:cs typeface="Segoe UI" pitchFamily="34" charset="0"/>
              </a:rPr>
              <a:t>tps</a:t>
            </a:r>
            <a:r>
              <a:rPr lang="en-US" sz="3600" spc="-100" dirty="0">
                <a:solidFill>
                  <a:schemeClr val="bg1">
                    <a:alpha val="99000"/>
                  </a:schemeClr>
                </a:solidFill>
                <a:latin typeface="+mj-lt"/>
                <a:ea typeface="Segoe UI" pitchFamily="34" charset="0"/>
                <a:cs typeface="Segoe UI" pitchFamily="34" charset="0"/>
              </a:rPr>
              <a:t>/account</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Azure</a:t>
            </a:r>
            <a:r>
              <a:rPr lang="ko-KR" altLang="en-US" sz="3600" spc="-100" dirty="0">
                <a:solidFill>
                  <a:schemeClr val="bg1">
                    <a:alpha val="99000"/>
                  </a:schemeClr>
                </a:solidFill>
                <a:latin typeface="+mj-lt"/>
                <a:ea typeface="Segoe UI" pitchFamily="34" charset="0"/>
                <a:cs typeface="Segoe UI" pitchFamily="34" charset="0"/>
              </a:rPr>
              <a:t>가 </a:t>
            </a:r>
            <a:r>
              <a:rPr lang="en-US" altLang="ko-KR" sz="3600" spc="-100" dirty="0">
                <a:solidFill>
                  <a:schemeClr val="bg1">
                    <a:alpha val="99000"/>
                  </a:schemeClr>
                </a:solidFill>
                <a:latin typeface="+mj-lt"/>
                <a:ea typeface="Segoe UI" pitchFamily="34" charset="0"/>
                <a:cs typeface="Segoe UI" pitchFamily="34" charset="0"/>
              </a:rPr>
              <a:t>table </a:t>
            </a:r>
            <a:r>
              <a:rPr lang="ko-KR" altLang="en-US" sz="3600" spc="-100" dirty="0">
                <a:solidFill>
                  <a:schemeClr val="bg1">
                    <a:alpha val="99000"/>
                  </a:schemeClr>
                </a:solidFill>
                <a:latin typeface="+mj-lt"/>
                <a:ea typeface="Segoe UI" pitchFamily="34" charset="0"/>
                <a:cs typeface="Segoe UI" pitchFamily="34" charset="0"/>
              </a:rPr>
              <a:t>저장소 사용 패턴을 모니터링</a:t>
            </a:r>
            <a:endParaRPr lang="en-US"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err="1"/>
              <a:t>PartitionKey</a:t>
            </a:r>
            <a:r>
              <a:rPr lang="ko-KR" altLang="en-US" dirty="0"/>
              <a:t>의 목적</a:t>
            </a:r>
            <a:endParaRPr lang="en-US" dirty="0"/>
          </a:p>
        </p:txBody>
      </p:sp>
    </p:spTree>
    <p:extLst>
      <p:ext uri="{BB962C8B-B14F-4D97-AF65-F5344CB8AC3E}">
        <p14:creationId xmlns:p14="http://schemas.microsoft.com/office/powerpoint/2010/main" val="1627722461"/>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Scalability</a:t>
            </a: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파티션들에 대한 자동 부하 조절</a:t>
            </a:r>
            <a:endParaRPr lang="en-US" sz="3600" spc="-100" dirty="0">
              <a:solidFill>
                <a:schemeClr val="bg1">
                  <a:alpha val="99000"/>
                </a:schemeClr>
              </a:solidFill>
              <a:latin typeface="+mj-lt"/>
              <a:ea typeface="Segoe UI" pitchFamily="34" charset="0"/>
              <a:cs typeface="Segoe UI" pitchFamily="34" charset="0"/>
            </a:endParaRP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개별 파티션은 다른 저장소 노드로 제공될 수 있음</a:t>
            </a:r>
            <a:endParaRPr lang="en-US" sz="3600" spc="-100" dirty="0">
              <a:solidFill>
                <a:schemeClr val="bg1">
                  <a:alpha val="99000"/>
                </a:schemeClr>
              </a:solidFill>
              <a:latin typeface="+mj-lt"/>
              <a:ea typeface="Segoe UI" pitchFamily="34" charset="0"/>
              <a:cs typeface="Segoe UI" pitchFamily="34" charset="0"/>
            </a:endParaRPr>
          </a:p>
          <a:p>
            <a:pPr marL="252000" lvl="1" indent="0" defTabSz="888926">
              <a:lnSpc>
                <a:spcPct val="150000"/>
              </a:lnSpc>
              <a:spcBef>
                <a:spcPts val="1200"/>
              </a:spcBef>
              <a:buNone/>
            </a:pPr>
            <a:r>
              <a:rPr lang="ko-KR" altLang="en-US" sz="3600" spc="-100" dirty="0">
                <a:solidFill>
                  <a:schemeClr val="bg1">
                    <a:alpha val="99000"/>
                  </a:schemeClr>
                </a:solidFill>
                <a:latin typeface="+mj-lt"/>
                <a:ea typeface="Segoe UI" pitchFamily="34" charset="0"/>
                <a:cs typeface="Segoe UI" pitchFamily="34" charset="0"/>
              </a:rPr>
              <a:t>트래픽 요구를 충족할 수 있도록 테이블을 확장 가능</a:t>
            </a:r>
            <a:endParaRPr lang="en-US" sz="3600" spc="-100" dirty="0">
              <a:solidFill>
                <a:schemeClr val="bg1">
                  <a:alpha val="99000"/>
                </a:schemeClr>
              </a:solidFill>
              <a:latin typeface="+mj-lt"/>
              <a:ea typeface="Segoe UI" pitchFamily="34" charset="0"/>
              <a:cs typeface="Segoe UI" pitchFamily="34" charset="0"/>
            </a:endParaRPr>
          </a:p>
          <a:p>
            <a:pPr marL="252000" lvl="1" indent="0" defTabSz="888926">
              <a:lnSpc>
                <a:spcPct val="150000"/>
              </a:lnSpc>
              <a:spcBef>
                <a:spcPts val="1200"/>
              </a:spcBef>
              <a:buNone/>
            </a:pPr>
            <a:endParaRPr lang="en-US"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err="1"/>
              <a:t>PartitionKey</a:t>
            </a:r>
            <a:r>
              <a:rPr lang="ko-KR" altLang="en-US" dirty="0"/>
              <a:t>의 목적</a:t>
            </a:r>
            <a:endParaRPr lang="en-US" dirty="0"/>
          </a:p>
        </p:txBody>
      </p:sp>
    </p:spTree>
    <p:extLst>
      <p:ext uri="{BB962C8B-B14F-4D97-AF65-F5344CB8AC3E}">
        <p14:creationId xmlns:p14="http://schemas.microsoft.com/office/powerpoint/2010/main" val="1528641616"/>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sz="3600" dirty="0"/>
              <a:t>Table Storage Details</a:t>
            </a:r>
            <a:br>
              <a:rPr lang="en-US" sz="3600" dirty="0"/>
            </a:br>
            <a:r>
              <a:rPr lang="en-US" sz="2800" dirty="0"/>
              <a:t>Entity Properties</a:t>
            </a:r>
            <a:endParaRPr lang="en-US" sz="2800" dirty="0">
              <a:solidFill>
                <a:schemeClr val="bg1"/>
              </a:solidFill>
            </a:endParaRP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200" dirty="0"/>
              <a:t>Timestamp property</a:t>
            </a:r>
          </a:p>
          <a:p>
            <a:pPr marL="0" indent="0">
              <a:lnSpc>
                <a:spcPct val="150000"/>
              </a:lnSpc>
              <a:spcBef>
                <a:spcPts val="1200"/>
              </a:spcBef>
              <a:buNone/>
            </a:pPr>
            <a:r>
              <a:rPr lang="en-US" sz="3200" dirty="0"/>
              <a:t>Optimistic Concurrency</a:t>
            </a:r>
          </a:p>
          <a:p>
            <a:pPr marL="0" indent="0">
              <a:lnSpc>
                <a:spcPct val="150000"/>
              </a:lnSpc>
              <a:spcBef>
                <a:spcPts val="1200"/>
              </a:spcBef>
              <a:buNone/>
            </a:pPr>
            <a:r>
              <a:rPr lang="en-US" sz="3200" dirty="0"/>
              <a:t>HTTP </a:t>
            </a:r>
            <a:r>
              <a:rPr lang="en-US" sz="3200" dirty="0" err="1"/>
              <a:t>Etag</a:t>
            </a:r>
            <a:r>
              <a:rPr lang="ko-KR" altLang="en-US" sz="3200" dirty="0"/>
              <a:t>로 노출됨</a:t>
            </a:r>
            <a:endParaRPr lang="en-US" sz="3200" dirty="0"/>
          </a:p>
        </p:txBody>
      </p:sp>
    </p:spTree>
    <p:extLst>
      <p:ext uri="{BB962C8B-B14F-4D97-AF65-F5344CB8AC3E}">
        <p14:creationId xmlns:p14="http://schemas.microsoft.com/office/powerpoint/2010/main" val="396611076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586224" y="3873501"/>
            <a:ext cx="11019553" cy="950913"/>
          </a:xfrm>
        </p:spPr>
        <p:txBody>
          <a:bodyPr/>
          <a:lstStyle/>
          <a:p>
            <a:pPr defTabSz="914400">
              <a:tabLst>
                <a:tab pos="10804525" algn="r"/>
              </a:tabLst>
            </a:pPr>
            <a:r>
              <a:rPr lang="en-US" dirty="0"/>
              <a:t>Block Blob	Page Blob</a:t>
            </a:r>
          </a:p>
          <a:p>
            <a:endParaRPr lang="en-US" dirty="0"/>
          </a:p>
        </p:txBody>
      </p:sp>
      <p:sp>
        <p:nvSpPr>
          <p:cNvPr id="3" name="Title 2"/>
          <p:cNvSpPr>
            <a:spLocks noGrp="1"/>
          </p:cNvSpPr>
          <p:nvPr>
            <p:ph type="title"/>
          </p:nvPr>
        </p:nvSpPr>
        <p:spPr>
          <a:prstGeom prst="rect">
            <a:avLst/>
          </a:prstGeom>
        </p:spPr>
        <p:txBody>
          <a:bodyPr/>
          <a:lstStyle/>
          <a:p>
            <a:r>
              <a:rPr lang="ko-KR" altLang="en-US" dirty="0"/>
              <a:t>두가지 종류의 </a:t>
            </a:r>
            <a:r>
              <a:rPr lang="en-US" altLang="ko-KR" dirty="0"/>
              <a:t>Blob</a:t>
            </a:r>
            <a:endParaRPr lang="en-US" dirty="0"/>
          </a:p>
        </p:txBody>
      </p:sp>
    </p:spTree>
    <p:extLst>
      <p:ext uri="{BB962C8B-B14F-4D97-AF65-F5344CB8AC3E}">
        <p14:creationId xmlns:p14="http://schemas.microsoft.com/office/powerpoint/2010/main" val="2513892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sz="3600" dirty="0"/>
              <a:t>Table Storage Details</a:t>
            </a:r>
            <a:br>
              <a:rPr lang="en-US" sz="3600" dirty="0"/>
            </a:br>
            <a:r>
              <a:rPr lang="en-US" sz="2800" dirty="0"/>
              <a:t>Entity Properties</a:t>
            </a:r>
            <a:endParaRPr lang="en-US" sz="2800" dirty="0">
              <a:solidFill>
                <a:schemeClr val="bg1"/>
              </a:solidFill>
            </a:endParaRP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ko-KR" altLang="en-US" sz="3200" dirty="0"/>
              <a:t>다른 </a:t>
            </a:r>
            <a:r>
              <a:rPr lang="en-US" altLang="ko-KR" sz="3200" dirty="0"/>
              <a:t>property</a:t>
            </a:r>
            <a:r>
              <a:rPr lang="ko-KR" altLang="en-US" sz="3200" dirty="0"/>
              <a:t>에는 고정된 스키마 없음</a:t>
            </a:r>
            <a:endParaRPr lang="en-US" sz="3200" dirty="0"/>
          </a:p>
          <a:p>
            <a:pPr marL="0" indent="0">
              <a:lnSpc>
                <a:spcPct val="150000"/>
              </a:lnSpc>
              <a:spcBef>
                <a:spcPts val="1200"/>
              </a:spcBef>
              <a:buNone/>
            </a:pPr>
            <a:r>
              <a:rPr lang="ko-KR" altLang="en-US" sz="3200" dirty="0"/>
              <a:t>개별 </a:t>
            </a:r>
            <a:r>
              <a:rPr lang="en-US" sz="3200" dirty="0"/>
              <a:t>property</a:t>
            </a:r>
            <a:r>
              <a:rPr lang="ko-KR" altLang="en-US" sz="3200" dirty="0"/>
              <a:t>는 </a:t>
            </a:r>
            <a:r>
              <a:rPr lang="en-US" sz="3200" dirty="0"/>
              <a:t>&lt;name, typed value&gt;</a:t>
            </a:r>
            <a:r>
              <a:rPr lang="ko-KR" altLang="en-US" sz="3200" dirty="0"/>
              <a:t>로 저장됨</a:t>
            </a:r>
            <a:endParaRPr lang="en-US" sz="3200" dirty="0"/>
          </a:p>
          <a:p>
            <a:pPr marL="0" indent="0">
              <a:lnSpc>
                <a:spcPct val="150000"/>
              </a:lnSpc>
              <a:spcBef>
                <a:spcPts val="1200"/>
              </a:spcBef>
              <a:buNone/>
            </a:pPr>
            <a:r>
              <a:rPr lang="en-US" sz="3200" dirty="0"/>
              <a:t>Property</a:t>
            </a:r>
            <a:r>
              <a:rPr lang="ko-KR" altLang="en-US" sz="3200" dirty="0"/>
              <a:t>는 표준 </a:t>
            </a:r>
            <a:r>
              <a:rPr lang="en-US" sz="3200" dirty="0"/>
              <a:t>.NET </a:t>
            </a:r>
            <a:r>
              <a:rPr lang="ko-KR" altLang="en-US" sz="3200" dirty="0"/>
              <a:t>형식</a:t>
            </a:r>
            <a:r>
              <a:rPr lang="en-US" sz="3200" dirty="0"/>
              <a:t>:</a:t>
            </a:r>
          </a:p>
          <a:p>
            <a:pPr marL="0" indent="0">
              <a:lnSpc>
                <a:spcPct val="150000"/>
              </a:lnSpc>
              <a:spcBef>
                <a:spcPts val="1200"/>
              </a:spcBef>
              <a:buNone/>
            </a:pPr>
            <a:r>
              <a:rPr lang="en-US" sz="3200" dirty="0"/>
              <a:t>	</a:t>
            </a:r>
            <a:r>
              <a:rPr lang="en-US" sz="2400" dirty="0"/>
              <a:t>string, binary, </a:t>
            </a:r>
            <a:r>
              <a:rPr lang="en-US" sz="2400" dirty="0" err="1"/>
              <a:t>bool</a:t>
            </a:r>
            <a:r>
              <a:rPr lang="en-US" sz="2400" dirty="0"/>
              <a:t>, </a:t>
            </a:r>
            <a:r>
              <a:rPr lang="en-US" sz="2400" dirty="0" err="1"/>
              <a:t>DateTime</a:t>
            </a:r>
            <a:r>
              <a:rPr lang="en-US" sz="2400" dirty="0"/>
              <a:t>, GUID, </a:t>
            </a:r>
            <a:r>
              <a:rPr lang="en-US" sz="2400" dirty="0" err="1"/>
              <a:t>int</a:t>
            </a:r>
            <a:r>
              <a:rPr lang="en-US" sz="2400" dirty="0"/>
              <a:t>, int64, double</a:t>
            </a:r>
          </a:p>
        </p:txBody>
      </p:sp>
    </p:spTree>
    <p:extLst>
      <p:ext uri="{BB962C8B-B14F-4D97-AF65-F5344CB8AC3E}">
        <p14:creationId xmlns:p14="http://schemas.microsoft.com/office/powerpoint/2010/main" val="3139914681"/>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Enter “data” with varying shape into a table</a:t>
            </a:r>
          </a:p>
        </p:txBody>
      </p:sp>
    </p:spTree>
    <p:extLst>
      <p:ext uri="{BB962C8B-B14F-4D97-AF65-F5344CB8AC3E}">
        <p14:creationId xmlns:p14="http://schemas.microsoft.com/office/powerpoint/2010/main" val="2364927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a:t>
            </a:r>
            <a:r>
              <a:rPr lang="ko-KR" altLang="en-US" dirty="0"/>
              <a:t>저장소</a:t>
            </a:r>
            <a:endParaRPr lang="en-US" dirty="0"/>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600" dirty="0"/>
              <a:t>CRUD </a:t>
            </a:r>
            <a:r>
              <a:rPr lang="ko-KR" altLang="en-US" sz="3600" dirty="0"/>
              <a:t>지원</a:t>
            </a:r>
            <a:endParaRPr lang="en-US" sz="3600" dirty="0"/>
          </a:p>
          <a:p>
            <a:pPr marL="0" indent="0">
              <a:lnSpc>
                <a:spcPct val="150000"/>
              </a:lnSpc>
              <a:spcBef>
                <a:spcPts val="1200"/>
              </a:spcBef>
              <a:buNone/>
            </a:pPr>
            <a:r>
              <a:rPr lang="en-US" sz="3600" dirty="0"/>
              <a:t>Upsert</a:t>
            </a:r>
            <a:r>
              <a:rPr lang="ko-KR" altLang="en-US" sz="3600" dirty="0"/>
              <a:t>와 </a:t>
            </a:r>
            <a:r>
              <a:rPr lang="en-US" sz="3600" dirty="0"/>
              <a:t>Entity Group Transactions </a:t>
            </a:r>
            <a:r>
              <a:rPr lang="ko-KR" altLang="en-US" sz="3600" dirty="0"/>
              <a:t>처리 포함</a:t>
            </a:r>
            <a:endParaRPr lang="en-US" sz="3600" dirty="0"/>
          </a:p>
          <a:p>
            <a:pPr marL="0" indent="0">
              <a:lnSpc>
                <a:spcPct val="150000"/>
              </a:lnSpc>
              <a:spcBef>
                <a:spcPts val="1200"/>
              </a:spcBef>
              <a:buNone/>
            </a:pPr>
            <a:r>
              <a:rPr lang="en-US" sz="3600" dirty="0"/>
              <a:t>Table</a:t>
            </a:r>
            <a:r>
              <a:rPr lang="ko-KR" altLang="en-US" sz="3600" dirty="0"/>
              <a:t>들은</a:t>
            </a:r>
            <a:r>
              <a:rPr lang="en-US" sz="3600" dirty="0"/>
              <a:t> metadata </a:t>
            </a:r>
            <a:r>
              <a:rPr lang="ko-KR" altLang="en-US" sz="3600" dirty="0"/>
              <a:t>보유</a:t>
            </a:r>
            <a:endParaRPr lang="en-US" sz="3600" dirty="0"/>
          </a:p>
        </p:txBody>
      </p:sp>
    </p:spTree>
    <p:extLst>
      <p:ext uri="{BB962C8B-B14F-4D97-AF65-F5344CB8AC3E}">
        <p14:creationId xmlns:p14="http://schemas.microsoft.com/office/powerpoint/2010/main" val="4102551922"/>
      </p:ext>
    </p:extLst>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err="1"/>
              <a:t>StorSimple</a:t>
            </a:r>
            <a:endParaRPr lang="en-US" dirty="0"/>
          </a:p>
        </p:txBody>
      </p:sp>
    </p:spTree>
    <p:extLst>
      <p:ext uri="{BB962C8B-B14F-4D97-AF65-F5344CB8AC3E}">
        <p14:creationId xmlns:p14="http://schemas.microsoft.com/office/powerpoint/2010/main" val="1695919504"/>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297478" y="381094"/>
            <a:ext cx="1597044" cy="1409100"/>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a:t>Microsoft Azure</a:t>
            </a:r>
            <a:br>
              <a:rPr lang="en-US" sz="11500" dirty="0"/>
            </a:br>
            <a:r>
              <a:rPr lang="en-US" sz="11500" dirty="0" err="1"/>
              <a:t>StorSimple</a:t>
            </a:r>
            <a:endParaRPr lang="en-US" sz="11500" dirty="0"/>
          </a:p>
        </p:txBody>
      </p:sp>
    </p:spTree>
    <p:extLst>
      <p:ext uri="{BB962C8B-B14F-4D97-AF65-F5344CB8AC3E}">
        <p14:creationId xmlns:p14="http://schemas.microsoft.com/office/powerpoint/2010/main" val="869583168"/>
      </p:ext>
    </p:extLst>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0971BA"/>
        </a:solidFill>
        <a:effectLst/>
      </p:bgPr>
    </p:bg>
    <p:spTree>
      <p:nvGrpSpPr>
        <p:cNvPr id="1" name=""/>
        <p:cNvGrpSpPr/>
        <p:nvPr/>
      </p:nvGrpSpPr>
      <p:grpSpPr>
        <a:xfrm>
          <a:off x="0" y="0"/>
          <a:ext cx="0" cy="0"/>
          <a:chOff x="0" y="0"/>
          <a:chExt cx="0" cy="0"/>
        </a:xfrm>
      </p:grpSpPr>
      <p:sp>
        <p:nvSpPr>
          <p:cNvPr id="2" name="TextBox 1"/>
          <p:cNvSpPr txBox="1"/>
          <p:nvPr/>
        </p:nvSpPr>
        <p:spPr>
          <a:xfrm>
            <a:off x="0" y="-1"/>
            <a:ext cx="12201525" cy="6858001"/>
          </a:xfrm>
          <a:prstGeom prst="rect">
            <a:avLst/>
          </a:prstGeom>
          <a:noFill/>
        </p:spPr>
        <p:txBody>
          <a:bodyPr wrap="square" lIns="0" tIns="0" rIns="0" bIns="0" rtlCol="0" anchor="ctr">
            <a:noAutofit/>
          </a:bodyPr>
          <a:lstStyle/>
          <a:p>
            <a:pPr marL="252000" defTabSz="888926">
              <a:spcBef>
                <a:spcPts val="1200"/>
              </a:spcBef>
            </a:pPr>
            <a:endParaRPr lang="en-US" sz="4000" spc="-100" dirty="0">
              <a:solidFill>
                <a:schemeClr val="bg1">
                  <a:alpha val="99000"/>
                </a:schemeClr>
              </a:solidFill>
              <a:latin typeface="+mj-lt"/>
              <a:ea typeface="Segoe UI" pitchFamily="34" charset="0"/>
              <a:cs typeface="Segoe UI" pitchFamily="3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8647" y="704229"/>
            <a:ext cx="7494707" cy="5449542"/>
          </a:xfrm>
          <a:prstGeom prst="rect">
            <a:avLst/>
          </a:prstGeom>
        </p:spPr>
      </p:pic>
    </p:spTree>
    <p:extLst>
      <p:ext uri="{BB962C8B-B14F-4D97-AF65-F5344CB8AC3E}">
        <p14:creationId xmlns:p14="http://schemas.microsoft.com/office/powerpoint/2010/main" val="1707988429"/>
      </p:ext>
    </p:extLst>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err="1"/>
              <a:t>StorSimple</a:t>
            </a:r>
            <a:endParaRPr lang="en-US" sz="4800" dirty="0"/>
          </a:p>
        </p:txBody>
      </p:sp>
      <p:sp>
        <p:nvSpPr>
          <p:cNvPr id="4" name="Content Placeholder 3"/>
          <p:cNvSpPr>
            <a:spLocks noGrp="1"/>
          </p:cNvSpPr>
          <p:nvPr>
            <p:ph sz="quarter" idx="10"/>
          </p:nvPr>
        </p:nvSpPr>
        <p:spPr/>
        <p:txBody>
          <a:bodyPr anchor="ctr"/>
          <a:lstStyle/>
          <a:p>
            <a:pPr marL="0" indent="0">
              <a:lnSpc>
                <a:spcPct val="150000"/>
              </a:lnSpc>
              <a:buNone/>
            </a:pPr>
            <a:r>
              <a:rPr lang="en-US" sz="2800" b="1" dirty="0">
                <a:latin typeface="+mn-lt"/>
              </a:rPr>
              <a:t>Designed to:</a:t>
            </a:r>
          </a:p>
          <a:p>
            <a:pPr marL="336076" lvl="1" indent="0">
              <a:lnSpc>
                <a:spcPct val="150000"/>
              </a:lnSpc>
              <a:buNone/>
            </a:pPr>
            <a:r>
              <a:rPr lang="ko-KR" altLang="en-US" sz="2800" dirty="0">
                <a:latin typeface="+mj-lt"/>
              </a:rPr>
              <a:t>저장소 비용 절감</a:t>
            </a:r>
            <a:endParaRPr lang="en-US" sz="2800" dirty="0">
              <a:latin typeface="+mj-lt"/>
            </a:endParaRPr>
          </a:p>
          <a:p>
            <a:pPr marL="336076" lvl="1" indent="0">
              <a:lnSpc>
                <a:spcPct val="150000"/>
              </a:lnSpc>
              <a:buNone/>
            </a:pPr>
            <a:r>
              <a:rPr lang="ko-KR" altLang="en-US" sz="2800" dirty="0">
                <a:latin typeface="+mj-lt"/>
              </a:rPr>
              <a:t>저장소 관리 단순화</a:t>
            </a:r>
            <a:endParaRPr lang="en-US" sz="2800" dirty="0">
              <a:latin typeface="+mj-lt"/>
            </a:endParaRPr>
          </a:p>
          <a:p>
            <a:pPr marL="336076" lvl="1" indent="0">
              <a:lnSpc>
                <a:spcPct val="150000"/>
              </a:lnSpc>
              <a:buNone/>
            </a:pPr>
            <a:r>
              <a:rPr lang="ko-KR" altLang="en-US" sz="2800" dirty="0">
                <a:latin typeface="+mj-lt"/>
              </a:rPr>
              <a:t>재난 복구 기능 향상 및 효율성 증대</a:t>
            </a:r>
            <a:endParaRPr lang="en-US" sz="2800" dirty="0">
              <a:latin typeface="+mj-lt"/>
            </a:endParaRPr>
          </a:p>
          <a:p>
            <a:pPr marL="336076" lvl="1" indent="0">
              <a:lnSpc>
                <a:spcPct val="150000"/>
              </a:lnSpc>
              <a:buNone/>
            </a:pPr>
            <a:r>
              <a:rPr lang="ko-KR" altLang="en-US" sz="2800" dirty="0">
                <a:latin typeface="+mj-lt"/>
              </a:rPr>
              <a:t>데이터 이동성 제공</a:t>
            </a:r>
            <a:endParaRPr lang="en-US" sz="2800" dirty="0">
              <a:latin typeface="+mj-lt"/>
            </a:endParaRPr>
          </a:p>
        </p:txBody>
      </p:sp>
    </p:spTree>
    <p:extLst>
      <p:ext uri="{BB962C8B-B14F-4D97-AF65-F5344CB8AC3E}">
        <p14:creationId xmlns:p14="http://schemas.microsoft.com/office/powerpoint/2010/main" val="3128967483"/>
      </p:ext>
    </p:extLst>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a:t>Try [service] today</a:t>
            </a:r>
          </a:p>
          <a:p>
            <a:endParaRPr lang="en-US" dirty="0"/>
          </a:p>
          <a:p>
            <a:r>
              <a:rPr lang="en-US" dirty="0"/>
              <a:t>Ask Questions:</a:t>
            </a:r>
          </a:p>
          <a:p>
            <a:r>
              <a:rPr lang="en-US" dirty="0"/>
              <a:t>Twitter:</a:t>
            </a:r>
          </a:p>
          <a:p>
            <a:r>
              <a:rPr lang="en-US" dirty="0"/>
              <a:t>Email</a:t>
            </a:r>
          </a:p>
          <a:p>
            <a:r>
              <a:rPr lang="en-US" dirty="0"/>
              <a:t>Public forum:</a:t>
            </a:r>
          </a:p>
          <a:p>
            <a:endParaRPr lang="en-US" dirty="0"/>
          </a:p>
          <a:p>
            <a:endParaRPr lang="en-US" dirty="0"/>
          </a:p>
          <a:p>
            <a:endParaRPr lang="en-US" dirty="0"/>
          </a:p>
        </p:txBody>
      </p:sp>
    </p:spTree>
    <p:extLst>
      <p:ext uri="{BB962C8B-B14F-4D97-AF65-F5344CB8AC3E}">
        <p14:creationId xmlns:p14="http://schemas.microsoft.com/office/powerpoint/2010/main" val="1301198229"/>
      </p:ext>
    </p:extLst>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p:txBody>
          <a:bodyPr/>
          <a:lstStyle/>
          <a:p>
            <a:r>
              <a:rPr lang="en-US" dirty="0"/>
              <a:t>Q&amp;A</a:t>
            </a:r>
          </a:p>
        </p:txBody>
      </p:sp>
    </p:spTree>
    <p:extLst>
      <p:ext uri="{BB962C8B-B14F-4D97-AF65-F5344CB8AC3E}">
        <p14:creationId xmlns:p14="http://schemas.microsoft.com/office/powerpoint/2010/main" val="1714908583"/>
      </p:ext>
    </p:extLst>
  </p:cSld>
  <p:clrMapOvr>
    <a:masterClrMapping/>
  </p:clrMapOvr>
  <p:transition>
    <p:fad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started</a:t>
              </a: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normAutofit fontScale="90000"/>
          </a:bodyPr>
          <a:lstStyle/>
          <a:p>
            <a:r>
              <a:rPr lang="en-US" dirty="0"/>
              <a:t>Block Blob</a:t>
            </a:r>
          </a:p>
        </p:txBody>
      </p:sp>
      <p:sp>
        <p:nvSpPr>
          <p:cNvPr id="2" name="Content Placeholder 1"/>
          <p:cNvSpPr>
            <a:spLocks noGrp="1"/>
          </p:cNvSpPr>
          <p:nvPr>
            <p:ph sz="quarter" idx="10"/>
          </p:nvPr>
        </p:nvSpPr>
        <p:spPr/>
        <p:txBody>
          <a:bodyPr/>
          <a:lstStyle/>
          <a:p>
            <a:pPr marL="0" indent="0" defTabSz="914099" fontAlgn="base">
              <a:spcAft>
                <a:spcPts val="1200"/>
              </a:spcAft>
              <a:buNone/>
            </a:pPr>
            <a:r>
              <a:rPr lang="ko-KR" altLang="en-US" sz="3200" dirty="0"/>
              <a:t>스트리밍 작업</a:t>
            </a:r>
            <a:r>
              <a:rPr lang="en-US" altLang="ko-KR" sz="3200" dirty="0"/>
              <a:t>(streaming workloads)</a:t>
            </a:r>
            <a:r>
              <a:rPr lang="ko-KR" altLang="en-US" sz="3200" dirty="0"/>
              <a:t>에 적합</a:t>
            </a:r>
            <a:endParaRPr lang="en-US" sz="3200" dirty="0"/>
          </a:p>
          <a:p>
            <a:pPr marL="0" indent="0" defTabSz="914099" fontAlgn="base">
              <a:spcAft>
                <a:spcPts val="1200"/>
              </a:spcAft>
              <a:buNone/>
            </a:pPr>
            <a:r>
              <a:rPr lang="ko-KR" altLang="en-US" sz="3200" dirty="0"/>
              <a:t>개별 </a:t>
            </a:r>
            <a:r>
              <a:rPr lang="en-US" altLang="ko-KR" sz="3200" dirty="0"/>
              <a:t>blob</a:t>
            </a:r>
            <a:r>
              <a:rPr lang="ko-KR" altLang="en-US" sz="3200" dirty="0"/>
              <a:t>은 연속적인 </a:t>
            </a:r>
            <a:r>
              <a:rPr lang="en-US" altLang="ko-KR" sz="3200" dirty="0"/>
              <a:t>block</a:t>
            </a:r>
            <a:r>
              <a:rPr lang="ko-KR" altLang="en-US" sz="3200" dirty="0"/>
              <a:t>들로 구성됨</a:t>
            </a:r>
            <a:endParaRPr lang="en-US" sz="3200" dirty="0"/>
          </a:p>
          <a:p>
            <a:pPr marL="0" indent="0" defTabSz="914099" fontAlgn="base">
              <a:spcAft>
                <a:spcPts val="1200"/>
              </a:spcAft>
              <a:buNone/>
            </a:pPr>
            <a:r>
              <a:rPr lang="ko-KR" altLang="en-US" sz="3200" dirty="0"/>
              <a:t>개별 </a:t>
            </a:r>
            <a:r>
              <a:rPr lang="en-US" altLang="ko-KR" sz="3200" dirty="0"/>
              <a:t>block</a:t>
            </a:r>
            <a:r>
              <a:rPr lang="ko-KR" altLang="en-US" sz="3200" dirty="0"/>
              <a:t>은 </a:t>
            </a:r>
            <a:r>
              <a:rPr lang="en-US" sz="3200" dirty="0"/>
              <a:t>block id</a:t>
            </a:r>
            <a:r>
              <a:rPr lang="ko-KR" altLang="en-US" sz="3200" dirty="0"/>
              <a:t>로 식별됨</a:t>
            </a:r>
            <a:endParaRPr lang="en-US" sz="3200" dirty="0"/>
          </a:p>
          <a:p>
            <a:pPr marL="0" indent="0" defTabSz="914099" fontAlgn="base">
              <a:spcAft>
                <a:spcPts val="1200"/>
              </a:spcAft>
              <a:buNone/>
            </a:pPr>
            <a:r>
              <a:rPr lang="en-US" sz="3200" dirty="0"/>
              <a:t>Blob</a:t>
            </a:r>
            <a:r>
              <a:rPr lang="ko-KR" altLang="en-US" sz="3200" dirty="0"/>
              <a:t>당 </a:t>
            </a:r>
            <a:r>
              <a:rPr lang="en-US" altLang="ko-KR" sz="3200" dirty="0"/>
              <a:t>200GB </a:t>
            </a:r>
            <a:r>
              <a:rPr lang="ko-KR" altLang="en-US" sz="3200" dirty="0"/>
              <a:t>크기 제한</a:t>
            </a:r>
            <a:endParaRPr lang="en-US" sz="3200" dirty="0"/>
          </a:p>
          <a:p>
            <a:pPr marL="0" indent="0" defTabSz="914099" fontAlgn="base">
              <a:spcAft>
                <a:spcPts val="1200"/>
              </a:spcAft>
              <a:buNone/>
            </a:pPr>
            <a:r>
              <a:rPr lang="en-US" altLang="ko-KR" sz="3200" dirty="0" err="1"/>
              <a:t>Etags</a:t>
            </a:r>
            <a:r>
              <a:rPr lang="en-US" altLang="ko-KR" sz="3200" dirty="0"/>
              <a:t> </a:t>
            </a:r>
            <a:r>
              <a:rPr lang="ko-KR" altLang="en-US" sz="3200" dirty="0"/>
              <a:t>를 통해 </a:t>
            </a:r>
            <a:r>
              <a:rPr lang="en-US" sz="3200" dirty="0"/>
              <a:t>Optimistic Concurrency </a:t>
            </a:r>
            <a:r>
              <a:rPr lang="ko-KR" altLang="en-US" sz="3200" dirty="0"/>
              <a:t>구현</a:t>
            </a:r>
            <a:endParaRPr lang="en-US" sz="3200" dirty="0"/>
          </a:p>
        </p:txBody>
      </p:sp>
    </p:spTree>
    <p:extLst>
      <p:ext uri="{BB962C8B-B14F-4D97-AF65-F5344CB8AC3E}">
        <p14:creationId xmlns:p14="http://schemas.microsoft.com/office/powerpoint/2010/main" val="1443385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normAutofit fontScale="90000"/>
          </a:bodyPr>
          <a:lstStyle/>
          <a:p>
            <a:r>
              <a:rPr lang="en-US" dirty="0"/>
              <a:t>Page Blob</a:t>
            </a:r>
          </a:p>
        </p:txBody>
      </p:sp>
      <p:sp>
        <p:nvSpPr>
          <p:cNvPr id="2" name="Content Placeholder 1"/>
          <p:cNvSpPr>
            <a:spLocks noGrp="1"/>
          </p:cNvSpPr>
          <p:nvPr>
            <p:ph sz="quarter" idx="10"/>
          </p:nvPr>
        </p:nvSpPr>
        <p:spPr/>
        <p:txBody>
          <a:bodyPr/>
          <a:lstStyle/>
          <a:p>
            <a:pPr marL="0" indent="0" defTabSz="914099" fontAlgn="base">
              <a:spcAft>
                <a:spcPts val="1200"/>
              </a:spcAft>
              <a:buNone/>
            </a:pPr>
            <a:r>
              <a:rPr lang="ko-KR" altLang="en-US" sz="3200" dirty="0"/>
              <a:t>랜덤 </a:t>
            </a:r>
            <a:r>
              <a:rPr lang="en-US" altLang="ko-KR" sz="3200" dirty="0"/>
              <a:t>(</a:t>
            </a:r>
            <a:r>
              <a:rPr lang="en-US" sz="3200" dirty="0"/>
              <a:t>random read/write workloads) </a:t>
            </a:r>
            <a:r>
              <a:rPr lang="ko-KR" altLang="en-US" sz="3200" dirty="0"/>
              <a:t>작업에 적합</a:t>
            </a:r>
            <a:endParaRPr lang="en-US" sz="3200" dirty="0"/>
          </a:p>
          <a:p>
            <a:pPr marL="0" indent="0" defTabSz="914099" fontAlgn="base">
              <a:spcAft>
                <a:spcPts val="1200"/>
              </a:spcAft>
              <a:buNone/>
            </a:pPr>
            <a:r>
              <a:rPr lang="ko-KR" altLang="en-US" sz="3200" dirty="0"/>
              <a:t>개발 </a:t>
            </a:r>
            <a:r>
              <a:rPr lang="en-US" altLang="ko-KR" sz="3200" dirty="0"/>
              <a:t>blob</a:t>
            </a:r>
            <a:r>
              <a:rPr lang="ko-KR" altLang="en-US" sz="3200" dirty="0"/>
              <a:t>은 </a:t>
            </a:r>
            <a:r>
              <a:rPr lang="en-US" altLang="ko-KR" sz="3200" dirty="0"/>
              <a:t>page</a:t>
            </a:r>
            <a:r>
              <a:rPr lang="ko-KR" altLang="en-US" sz="3200" dirty="0"/>
              <a:t>의 배열로 구성</a:t>
            </a:r>
            <a:endParaRPr lang="en-US" sz="3200" dirty="0"/>
          </a:p>
          <a:p>
            <a:pPr marL="0" indent="0" defTabSz="914099" fontAlgn="base">
              <a:spcAft>
                <a:spcPts val="1200"/>
              </a:spcAft>
              <a:buNone/>
            </a:pPr>
            <a:r>
              <a:rPr lang="ko-KR" altLang="en-US" sz="3200" dirty="0"/>
              <a:t>개별 </a:t>
            </a:r>
            <a:r>
              <a:rPr lang="en-US" altLang="ko-KR" sz="3200" dirty="0"/>
              <a:t>page</a:t>
            </a:r>
            <a:r>
              <a:rPr lang="ko-KR" altLang="en-US" sz="3200" dirty="0"/>
              <a:t>는 </a:t>
            </a:r>
            <a:r>
              <a:rPr lang="en-US" altLang="ko-KR" sz="3200" dirty="0"/>
              <a:t>blob</a:t>
            </a:r>
            <a:r>
              <a:rPr lang="ko-KR" altLang="en-US" sz="3200" dirty="0"/>
              <a:t>의 시작부터 </a:t>
            </a:r>
            <a:r>
              <a:rPr lang="en-US" altLang="ko-KR" sz="3200" dirty="0"/>
              <a:t>offset</a:t>
            </a:r>
            <a:r>
              <a:rPr lang="ko-KR" altLang="en-US" sz="3200" dirty="0"/>
              <a:t>으로 식별됨 </a:t>
            </a:r>
            <a:endParaRPr lang="en-US" altLang="ko-KR" sz="3200" dirty="0"/>
          </a:p>
          <a:p>
            <a:pPr marL="0" indent="0" defTabSz="914099" fontAlgn="base">
              <a:spcAft>
                <a:spcPts val="1200"/>
              </a:spcAft>
              <a:buNone/>
            </a:pPr>
            <a:r>
              <a:rPr lang="en-US" sz="3200" dirty="0"/>
              <a:t>Blob</a:t>
            </a:r>
            <a:r>
              <a:rPr lang="ko-KR" altLang="en-US" sz="3200" dirty="0"/>
              <a:t>당 </a:t>
            </a:r>
            <a:r>
              <a:rPr lang="en-US" altLang="ko-KR" sz="3200" dirty="0"/>
              <a:t>1TB </a:t>
            </a:r>
            <a:r>
              <a:rPr lang="ko-KR" altLang="en-US" sz="3200" dirty="0"/>
              <a:t>크기 제한</a:t>
            </a:r>
            <a:endParaRPr lang="en-US" sz="3200" dirty="0"/>
          </a:p>
          <a:p>
            <a:pPr marL="0" indent="0" defTabSz="914099" fontAlgn="base">
              <a:spcAft>
                <a:spcPts val="1200"/>
              </a:spcAft>
              <a:buNone/>
            </a:pPr>
            <a:r>
              <a:rPr lang="en-US" sz="3200" dirty="0"/>
              <a:t>Lease</a:t>
            </a:r>
            <a:r>
              <a:rPr lang="ko-KR" altLang="en-US" sz="3200" dirty="0"/>
              <a:t>를 통해 </a:t>
            </a:r>
            <a:r>
              <a:rPr lang="en-US" sz="3200" dirty="0"/>
              <a:t>Optimistic </a:t>
            </a:r>
            <a:r>
              <a:rPr lang="ko-KR" altLang="en-US" sz="3200" dirty="0"/>
              <a:t>또는</a:t>
            </a:r>
            <a:r>
              <a:rPr lang="en-US" sz="3200" dirty="0"/>
              <a:t> Pessimistic (locking) concurrency </a:t>
            </a:r>
            <a:r>
              <a:rPr lang="ko-KR" altLang="en-US" sz="3200" dirty="0"/>
              <a:t>구현됨</a:t>
            </a:r>
            <a:r>
              <a:rPr lang="en-US" sz="3200" dirty="0"/>
              <a:t> </a:t>
            </a:r>
          </a:p>
        </p:txBody>
      </p:sp>
    </p:spTree>
    <p:extLst>
      <p:ext uri="{BB962C8B-B14F-4D97-AF65-F5344CB8AC3E}">
        <p14:creationId xmlns:p14="http://schemas.microsoft.com/office/powerpoint/2010/main" val="3273930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A9559191-3FEA-4E36-B68B-97A5EF36C482}" vid="{1D1EC833-A45C-4B86-AD76-2F0B8E06CC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2.xml><?xml version="1.0" encoding="utf-8"?>
<ds:datastoreItem xmlns:ds="http://schemas.openxmlformats.org/officeDocument/2006/customXml" ds:itemID="{B030EFEA-9AEA-457C-BAA8-93C4281792F5}">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fee586e5-3c92-48eb-9898-42915e590ada"/>
    <ds:schemaRef ds:uri="http://www.w3.org/XML/1998/namespace"/>
    <ds:schemaRef ds:uri="http://purl.org/dc/dcmitype/"/>
  </ds:schemaRefs>
</ds:datastoreItem>
</file>

<file path=customXml/itemProps3.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AzureEvent</Template>
  <TotalTime>485</TotalTime>
  <Words>6529</Words>
  <Application>Microsoft Office PowerPoint</Application>
  <PresentationFormat>Widescreen</PresentationFormat>
  <Paragraphs>1015</Paragraphs>
  <Slides>80</Slides>
  <Notes>70</Notes>
  <HiddenSlides>10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80</vt:i4>
      </vt:variant>
    </vt:vector>
  </HeadingPairs>
  <TitlesOfParts>
    <vt:vector size="88" baseType="lpstr">
      <vt:lpstr>Arial</vt:lpstr>
      <vt:lpstr>Calibri</vt:lpstr>
      <vt:lpstr>Consolas</vt:lpstr>
      <vt:lpstr>Courier New</vt:lpstr>
      <vt:lpstr>Segoe UI</vt:lpstr>
      <vt:lpstr>Segoe UI Light</vt:lpstr>
      <vt:lpstr>Wingdings</vt:lpstr>
      <vt:lpstr>1_Azure Event</vt:lpstr>
      <vt:lpstr>Microsoft Storage Explorer 설치 무료 저장소 개발 / 디버깅 도구  http://storageexplorer.com/ </vt:lpstr>
      <vt:lpstr>Azure 데이터 저장소 (Data Storage)</vt:lpstr>
      <vt:lpstr>목차</vt:lpstr>
      <vt:lpstr>Azure 저장소 아키텍처</vt:lpstr>
      <vt:lpstr>Blobs</vt:lpstr>
      <vt:lpstr>Microsoft Azure Storage Blob</vt:lpstr>
      <vt:lpstr>두가지 종류의 Blob</vt:lpstr>
      <vt:lpstr>Block Blob</vt:lpstr>
      <vt:lpstr>Page Blob</vt:lpstr>
      <vt:lpstr>Blob 저장소 구조</vt:lpstr>
      <vt:lpstr>Demo: blob과 통합</vt:lpstr>
      <vt:lpstr>Containers</vt:lpstr>
      <vt:lpstr>Containers</vt:lpstr>
      <vt:lpstr>대역폭(Throughput)</vt:lpstr>
      <vt:lpstr>Blob Details – Main Web Service Operations</vt:lpstr>
      <vt:lpstr>Demo: blob 저장소</vt:lpstr>
      <vt:lpstr>Blob Details</vt:lpstr>
      <vt:lpstr>Demo: Blob Metadata</vt:lpstr>
      <vt:lpstr>Blob은 항상 이름으로 접근</vt:lpstr>
      <vt:lpstr>Blob Details</vt:lpstr>
      <vt:lpstr>Blob 리스트 샘플</vt:lpstr>
      <vt:lpstr>Blob 리스트 샘플 전체 응답 response</vt:lpstr>
      <vt:lpstr>Blob sample listing with maxresults</vt:lpstr>
      <vt:lpstr>Blob sample listing with maxresults</vt:lpstr>
      <vt:lpstr>Block Blob 업로드</vt:lpstr>
      <vt:lpstr>Blob block 업로드 혜택</vt:lpstr>
      <vt:lpstr>Page Blob – 랜덤 Read/Write</vt:lpstr>
      <vt:lpstr>Page Blob – 랜덤 Read/Write</vt:lpstr>
      <vt:lpstr>Shared Access Signatures</vt:lpstr>
      <vt:lpstr>Shared Access Signatures   – 두가지 접근 방안</vt:lpstr>
      <vt:lpstr>Shared Access Signatures – Revocation</vt:lpstr>
      <vt:lpstr>Shared Access Signatures – Ad Hoc Signatures</vt:lpstr>
      <vt:lpstr>Shared Access Signatures – Ad Hoc Signatures</vt:lpstr>
      <vt:lpstr>Shared Access Signatures Ad Hoc Signatures</vt:lpstr>
      <vt:lpstr>Store Access Policy – 정책 기반 Signatures</vt:lpstr>
      <vt:lpstr>Store Access Policy – 정책 기반 Signatures</vt:lpstr>
      <vt:lpstr>Store Access Policy – 정책 기반 Signatures</vt:lpstr>
      <vt:lpstr>Store Access 정책 정책 기반 Signatures</vt:lpstr>
      <vt:lpstr>Demo: Shared Access Signatures</vt:lpstr>
      <vt:lpstr>Files</vt:lpstr>
      <vt:lpstr>Microsoft Azure Storage Files</vt:lpstr>
      <vt:lpstr>Azure Files – Customer Quotes </vt:lpstr>
      <vt:lpstr>Sharing Files – 예전 방식</vt:lpstr>
      <vt:lpstr>Azure Files</vt:lpstr>
      <vt:lpstr>Azure Files – 적용예</vt:lpstr>
      <vt:lpstr>Queues</vt:lpstr>
      <vt:lpstr>Microsoft Azure Storage Queue</vt:lpstr>
      <vt:lpstr>Why use a Queue?</vt:lpstr>
      <vt:lpstr>Queue 구성요소</vt:lpstr>
      <vt:lpstr>Queue URL 형식</vt:lpstr>
      <vt:lpstr>Queue URL 형식</vt:lpstr>
      <vt:lpstr>Demo: 비동기 처리를 위한 웹 어플리케이션</vt:lpstr>
      <vt:lpstr>PowerPoint Presentation</vt:lpstr>
      <vt:lpstr>Queue Considerations</vt:lpstr>
      <vt:lpstr>Queue 고려사항</vt:lpstr>
      <vt:lpstr>Demo: Queues in Code</vt:lpstr>
      <vt:lpstr>Tables</vt:lpstr>
      <vt:lpstr>Microsoft Azure Storage Table</vt:lpstr>
      <vt:lpstr>Table 저장소 구조 </vt:lpstr>
      <vt:lpstr>Table 저장소</vt:lpstr>
      <vt:lpstr>Table 저장소</vt:lpstr>
      <vt:lpstr>Table 저장소</vt:lpstr>
      <vt:lpstr>Demo: table</vt:lpstr>
      <vt:lpstr>Table 저장소</vt:lpstr>
      <vt:lpstr>Table 저장소</vt:lpstr>
      <vt:lpstr>Table 저장소</vt:lpstr>
      <vt:lpstr>Table 저장소</vt:lpstr>
      <vt:lpstr>Table 저장소</vt:lpstr>
      <vt:lpstr>Table Storage Details Entity Properties</vt:lpstr>
      <vt:lpstr>Table Storage Details Entity Properties</vt:lpstr>
      <vt:lpstr>Demo: Enter “data” with varying shape into a table</vt:lpstr>
      <vt:lpstr>Table 저장소</vt:lpstr>
      <vt:lpstr>StorSimple</vt:lpstr>
      <vt:lpstr>Microsoft Azure StorSimple</vt:lpstr>
      <vt:lpstr>PowerPoint Presentation</vt:lpstr>
      <vt:lpstr>StorSimple</vt:lpstr>
      <vt:lpstr>PowerPoint Presentation</vt:lpstr>
      <vt:lpstr>Q&amp;A</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Dae Woo Kim</cp:lastModifiedBy>
  <cp:revision>32</cp:revision>
  <cp:lastPrinted>2014-03-26T17:46:13Z</cp:lastPrinted>
  <dcterms:created xsi:type="dcterms:W3CDTF">2015-04-27T13:37:32Z</dcterms:created>
  <dcterms:modified xsi:type="dcterms:W3CDTF">2017-06-16T06:44:36Z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